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9601200" cy="12801600" type="A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941" userDrawn="1">
          <p15:clr>
            <a:srgbClr val="A4A3A4"/>
          </p15:clr>
        </p15:guide>
        <p15:guide id="2" pos="306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A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059" autoAdjust="0"/>
    <p:restoredTop sz="94660"/>
  </p:normalViewPr>
  <p:slideViewPr>
    <p:cSldViewPr snapToGrid="0" showGuides="1">
      <p:cViewPr varScale="1">
        <p:scale>
          <a:sx n="49" d="100"/>
          <a:sy n="49" d="100"/>
        </p:scale>
        <p:origin x="2910" y="96"/>
      </p:cViewPr>
      <p:guideLst>
        <p:guide orient="horz" pos="3941"/>
        <p:guide pos="306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0090" y="2095078"/>
            <a:ext cx="8161020" cy="4456853"/>
          </a:xfrm>
        </p:spPr>
        <p:txBody>
          <a:bodyPr anchor="b"/>
          <a:lstStyle>
            <a:lvl1pPr algn="ctr">
              <a:defRPr sz="6300"/>
            </a:lvl1pPr>
          </a:lstStyle>
          <a:p>
            <a:r>
              <a:rPr lang="en-US" smtClean="0"/>
              <a:t>Click to edit Master title style</a:t>
            </a:r>
            <a:endParaRPr lang="en-US" dirty="0"/>
          </a:p>
        </p:txBody>
      </p:sp>
      <p:sp>
        <p:nvSpPr>
          <p:cNvPr id="3" name="Subtitle 2"/>
          <p:cNvSpPr>
            <a:spLocks noGrp="1"/>
          </p:cNvSpPr>
          <p:nvPr>
            <p:ph type="subTitle" idx="1"/>
          </p:nvPr>
        </p:nvSpPr>
        <p:spPr>
          <a:xfrm>
            <a:off x="1200150" y="6723804"/>
            <a:ext cx="7200900" cy="3090756"/>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5F7DB44-C37A-48DC-A2F6-1B5CDD71949D}"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A9B950-FA48-457B-A0D1-5FFC314D8B8A}" type="slidenum">
              <a:rPr lang="en-GB" smtClean="0"/>
              <a:t>‹#›</a:t>
            </a:fld>
            <a:endParaRPr lang="en-GB"/>
          </a:p>
        </p:txBody>
      </p:sp>
    </p:spTree>
    <p:extLst>
      <p:ext uri="{BB962C8B-B14F-4D97-AF65-F5344CB8AC3E}">
        <p14:creationId xmlns:p14="http://schemas.microsoft.com/office/powerpoint/2010/main" val="2506890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F7DB44-C37A-48DC-A2F6-1B5CDD71949D}"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A9B950-FA48-457B-A0D1-5FFC314D8B8A}" type="slidenum">
              <a:rPr lang="en-GB" smtClean="0"/>
              <a:t>‹#›</a:t>
            </a:fld>
            <a:endParaRPr lang="en-GB"/>
          </a:p>
        </p:txBody>
      </p:sp>
    </p:spTree>
    <p:extLst>
      <p:ext uri="{BB962C8B-B14F-4D97-AF65-F5344CB8AC3E}">
        <p14:creationId xmlns:p14="http://schemas.microsoft.com/office/powerpoint/2010/main" val="1921803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5082" y="3191514"/>
            <a:ext cx="8281035" cy="5325109"/>
          </a:xfrm>
        </p:spPr>
        <p:txBody>
          <a:bodyPr anchor="b"/>
          <a:lstStyle>
            <a:lvl1pPr>
              <a:defRPr sz="6300"/>
            </a:lvl1pPr>
          </a:lstStyle>
          <a:p>
            <a:r>
              <a:rPr lang="en-US" smtClean="0"/>
              <a:t>Click to edit Master title style</a:t>
            </a:r>
            <a:endParaRPr lang="en-US" dirty="0"/>
          </a:p>
        </p:txBody>
      </p:sp>
      <p:sp>
        <p:nvSpPr>
          <p:cNvPr id="3" name="Text Placeholder 2"/>
          <p:cNvSpPr>
            <a:spLocks noGrp="1"/>
          </p:cNvSpPr>
          <p:nvPr>
            <p:ph type="body" idx="1"/>
          </p:nvPr>
        </p:nvSpPr>
        <p:spPr>
          <a:xfrm>
            <a:off x="655082" y="8567000"/>
            <a:ext cx="8281035" cy="2800349"/>
          </a:xfrm>
        </p:spPr>
        <p:txBody>
          <a:bodyPr/>
          <a:lstStyle>
            <a:lvl1pPr marL="0" indent="0">
              <a:buNone/>
              <a:defRPr sz="2520">
                <a:solidFill>
                  <a:schemeClr val="tx1"/>
                </a:solidFill>
              </a:defRPr>
            </a:lvl1pPr>
            <a:lvl2pPr marL="480060" indent="0">
              <a:buNone/>
              <a:defRPr sz="2100">
                <a:solidFill>
                  <a:schemeClr val="tx1">
                    <a:tint val="75000"/>
                  </a:schemeClr>
                </a:solidFill>
              </a:defRPr>
            </a:lvl2pPr>
            <a:lvl3pPr marL="960120" indent="0">
              <a:buNone/>
              <a:defRPr sz="1890">
                <a:solidFill>
                  <a:schemeClr val="tx1">
                    <a:tint val="75000"/>
                  </a:schemeClr>
                </a:solidFill>
              </a:defRPr>
            </a:lvl3pPr>
            <a:lvl4pPr marL="1440180" indent="0">
              <a:buNone/>
              <a:defRPr sz="1680">
                <a:solidFill>
                  <a:schemeClr val="tx1">
                    <a:tint val="75000"/>
                  </a:schemeClr>
                </a:solidFill>
              </a:defRPr>
            </a:lvl4pPr>
            <a:lvl5pPr marL="1920240" indent="0">
              <a:buNone/>
              <a:defRPr sz="1680">
                <a:solidFill>
                  <a:schemeClr val="tx1">
                    <a:tint val="75000"/>
                  </a:schemeClr>
                </a:solidFill>
              </a:defRPr>
            </a:lvl5pPr>
            <a:lvl6pPr marL="2400300" indent="0">
              <a:buNone/>
              <a:defRPr sz="1680">
                <a:solidFill>
                  <a:schemeClr val="tx1">
                    <a:tint val="75000"/>
                  </a:schemeClr>
                </a:solidFill>
              </a:defRPr>
            </a:lvl6pPr>
            <a:lvl7pPr marL="2880360" indent="0">
              <a:buNone/>
              <a:defRPr sz="1680">
                <a:solidFill>
                  <a:schemeClr val="tx1">
                    <a:tint val="75000"/>
                  </a:schemeClr>
                </a:solidFill>
              </a:defRPr>
            </a:lvl7pPr>
            <a:lvl8pPr marL="3360420" indent="0">
              <a:buNone/>
              <a:defRPr sz="1680">
                <a:solidFill>
                  <a:schemeClr val="tx1">
                    <a:tint val="75000"/>
                  </a:schemeClr>
                </a:solidFill>
              </a:defRPr>
            </a:lvl8pPr>
            <a:lvl9pPr marL="3840480" indent="0">
              <a:buNone/>
              <a:defRPr sz="168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F7DB44-C37A-48DC-A2F6-1B5CDD71949D}"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A9B950-FA48-457B-A0D1-5FFC314D8B8A}" type="slidenum">
              <a:rPr lang="en-GB" smtClean="0"/>
              <a:t>‹#›</a:t>
            </a:fld>
            <a:endParaRPr lang="en-GB"/>
          </a:p>
        </p:txBody>
      </p:sp>
    </p:spTree>
    <p:extLst>
      <p:ext uri="{BB962C8B-B14F-4D97-AF65-F5344CB8AC3E}">
        <p14:creationId xmlns:p14="http://schemas.microsoft.com/office/powerpoint/2010/main" val="2320371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60083" y="3407833"/>
            <a:ext cx="4080510" cy="81224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860608" y="3407833"/>
            <a:ext cx="4080510" cy="81224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5F7DB44-C37A-48DC-A2F6-1B5CDD71949D}" type="datetimeFigureOut">
              <a:rPr lang="en-GB" smtClean="0"/>
              <a:t>04/12/2020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A9B950-FA48-457B-A0D1-5FFC314D8B8A}" type="slidenum">
              <a:rPr lang="en-GB" smtClean="0"/>
              <a:t>‹#›</a:t>
            </a:fld>
            <a:endParaRPr lang="en-GB"/>
          </a:p>
        </p:txBody>
      </p:sp>
    </p:spTree>
    <p:extLst>
      <p:ext uri="{BB962C8B-B14F-4D97-AF65-F5344CB8AC3E}">
        <p14:creationId xmlns:p14="http://schemas.microsoft.com/office/powerpoint/2010/main" val="2797639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1333" y="681570"/>
            <a:ext cx="8281035" cy="2474384"/>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61334" y="3138171"/>
            <a:ext cx="4061757" cy="1537969"/>
          </a:xfrm>
        </p:spPr>
        <p:txBody>
          <a:bodyPr anchor="b"/>
          <a:lstStyle>
            <a:lvl1pPr marL="0" indent="0">
              <a:buNone/>
              <a:defRPr sz="2520" b="1"/>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smtClean="0"/>
              <a:t>Edit Master text styles</a:t>
            </a:r>
          </a:p>
        </p:txBody>
      </p:sp>
      <p:sp>
        <p:nvSpPr>
          <p:cNvPr id="4" name="Content Placeholder 3"/>
          <p:cNvSpPr>
            <a:spLocks noGrp="1"/>
          </p:cNvSpPr>
          <p:nvPr>
            <p:ph sz="half" idx="2"/>
          </p:nvPr>
        </p:nvSpPr>
        <p:spPr>
          <a:xfrm>
            <a:off x="661334" y="4676140"/>
            <a:ext cx="4061757" cy="68778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60608" y="3138171"/>
            <a:ext cx="4081761" cy="1537969"/>
          </a:xfrm>
        </p:spPr>
        <p:txBody>
          <a:bodyPr anchor="b"/>
          <a:lstStyle>
            <a:lvl1pPr marL="0" indent="0">
              <a:buNone/>
              <a:defRPr sz="2520" b="1"/>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smtClean="0"/>
              <a:t>Edit Master text styles</a:t>
            </a:r>
          </a:p>
        </p:txBody>
      </p:sp>
      <p:sp>
        <p:nvSpPr>
          <p:cNvPr id="6" name="Content Placeholder 5"/>
          <p:cNvSpPr>
            <a:spLocks noGrp="1"/>
          </p:cNvSpPr>
          <p:nvPr>
            <p:ph sz="quarter" idx="4"/>
          </p:nvPr>
        </p:nvSpPr>
        <p:spPr>
          <a:xfrm>
            <a:off x="4860608" y="4676140"/>
            <a:ext cx="4081761" cy="68778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5F7DB44-C37A-48DC-A2F6-1B5CDD71949D}" type="datetimeFigureOut">
              <a:rPr lang="en-GB" smtClean="0"/>
              <a:t>04/12/2020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FA9B950-FA48-457B-A0D1-5FFC314D8B8A}" type="slidenum">
              <a:rPr lang="en-GB" smtClean="0"/>
              <a:t>‹#›</a:t>
            </a:fld>
            <a:endParaRPr lang="en-GB"/>
          </a:p>
        </p:txBody>
      </p:sp>
    </p:spTree>
    <p:extLst>
      <p:ext uri="{BB962C8B-B14F-4D97-AF65-F5344CB8AC3E}">
        <p14:creationId xmlns:p14="http://schemas.microsoft.com/office/powerpoint/2010/main" val="571157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5F7DB44-C37A-48DC-A2F6-1B5CDD71949D}" type="datetimeFigureOut">
              <a:rPr lang="en-GB" smtClean="0"/>
              <a:t>04/12/2020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FA9B950-FA48-457B-A0D1-5FFC314D8B8A}" type="slidenum">
              <a:rPr lang="en-GB" smtClean="0"/>
              <a:t>‹#›</a:t>
            </a:fld>
            <a:endParaRPr lang="en-GB"/>
          </a:p>
        </p:txBody>
      </p:sp>
    </p:spTree>
    <p:extLst>
      <p:ext uri="{BB962C8B-B14F-4D97-AF65-F5344CB8AC3E}">
        <p14:creationId xmlns:p14="http://schemas.microsoft.com/office/powerpoint/2010/main" val="1683818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F7DB44-C37A-48DC-A2F6-1B5CDD71949D}" type="datetimeFigureOut">
              <a:rPr lang="en-GB" smtClean="0"/>
              <a:t>04/12/2020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FA9B950-FA48-457B-A0D1-5FFC314D8B8A}" type="slidenum">
              <a:rPr lang="en-GB" smtClean="0"/>
              <a:t>‹#›</a:t>
            </a:fld>
            <a:endParaRPr lang="en-GB"/>
          </a:p>
        </p:txBody>
      </p:sp>
    </p:spTree>
    <p:extLst>
      <p:ext uri="{BB962C8B-B14F-4D97-AF65-F5344CB8AC3E}">
        <p14:creationId xmlns:p14="http://schemas.microsoft.com/office/powerpoint/2010/main" val="3210057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3360"/>
            </a:lvl1pPr>
          </a:lstStyle>
          <a:p>
            <a:r>
              <a:rPr lang="en-US" smtClean="0"/>
              <a:t>Click to edit Master title style</a:t>
            </a:r>
            <a:endParaRPr lang="en-US" dirty="0"/>
          </a:p>
        </p:txBody>
      </p:sp>
      <p:sp>
        <p:nvSpPr>
          <p:cNvPr id="3" name="Content Placeholder 2"/>
          <p:cNvSpPr>
            <a:spLocks noGrp="1"/>
          </p:cNvSpPr>
          <p:nvPr>
            <p:ph idx="1"/>
          </p:nvPr>
        </p:nvSpPr>
        <p:spPr>
          <a:xfrm>
            <a:off x="4081760" y="1843196"/>
            <a:ext cx="4860608" cy="9097433"/>
          </a:xfrm>
        </p:spPr>
        <p:txBody>
          <a:bodyPr/>
          <a:lstStyle>
            <a:lvl1pPr>
              <a:defRPr sz="3360"/>
            </a:lvl1pPr>
            <a:lvl2pPr>
              <a:defRPr sz="2940"/>
            </a:lvl2pPr>
            <a:lvl3pPr>
              <a:defRPr sz="2520"/>
            </a:lvl3pPr>
            <a:lvl4pPr>
              <a:defRPr sz="2100"/>
            </a:lvl4pPr>
            <a:lvl5pPr>
              <a:defRPr sz="2100"/>
            </a:lvl5pPr>
            <a:lvl6pPr>
              <a:defRPr sz="2100"/>
            </a:lvl6pPr>
            <a:lvl7pPr>
              <a:defRPr sz="2100"/>
            </a:lvl7pPr>
            <a:lvl8pPr>
              <a:defRPr sz="2100"/>
            </a:lvl8pPr>
            <a:lvl9pPr>
              <a:defRPr sz="21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Edit Master text styles</a:t>
            </a:r>
          </a:p>
        </p:txBody>
      </p:sp>
      <p:sp>
        <p:nvSpPr>
          <p:cNvPr id="5" name="Date Placeholder 4"/>
          <p:cNvSpPr>
            <a:spLocks noGrp="1"/>
          </p:cNvSpPr>
          <p:nvPr>
            <p:ph type="dt" sz="half" idx="10"/>
          </p:nvPr>
        </p:nvSpPr>
        <p:spPr/>
        <p:txBody>
          <a:bodyPr/>
          <a:lstStyle/>
          <a:p>
            <a:fld id="{95F7DB44-C37A-48DC-A2F6-1B5CDD71949D}" type="datetimeFigureOut">
              <a:rPr lang="en-GB" smtClean="0"/>
              <a:t>04/12/2020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A9B950-FA48-457B-A0D1-5FFC314D8B8A}" type="slidenum">
              <a:rPr lang="en-GB" smtClean="0"/>
              <a:t>‹#›</a:t>
            </a:fld>
            <a:endParaRPr lang="en-GB"/>
          </a:p>
        </p:txBody>
      </p:sp>
    </p:spTree>
    <p:extLst>
      <p:ext uri="{BB962C8B-B14F-4D97-AF65-F5344CB8AC3E}">
        <p14:creationId xmlns:p14="http://schemas.microsoft.com/office/powerpoint/2010/main" val="638785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3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081760" y="1843196"/>
            <a:ext cx="4860608" cy="9097433"/>
          </a:xfrm>
        </p:spPr>
        <p:txBody>
          <a:bodyPr anchor="t"/>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smtClean="0"/>
              <a:t>Click icon to add picture</a:t>
            </a:r>
            <a:endParaRPr lang="en-US" dirty="0"/>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Edit Master text styles</a:t>
            </a:r>
          </a:p>
        </p:txBody>
      </p:sp>
      <p:sp>
        <p:nvSpPr>
          <p:cNvPr id="5" name="Date Placeholder 4"/>
          <p:cNvSpPr>
            <a:spLocks noGrp="1"/>
          </p:cNvSpPr>
          <p:nvPr>
            <p:ph type="dt" sz="half" idx="10"/>
          </p:nvPr>
        </p:nvSpPr>
        <p:spPr/>
        <p:txBody>
          <a:bodyPr/>
          <a:lstStyle/>
          <a:p>
            <a:fld id="{95F7DB44-C37A-48DC-A2F6-1B5CDD71949D}" type="datetimeFigureOut">
              <a:rPr lang="en-GB" smtClean="0"/>
              <a:t>04/12/2020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A9B950-FA48-457B-A0D1-5FFC314D8B8A}" type="slidenum">
              <a:rPr lang="en-GB" smtClean="0"/>
              <a:t>‹#›</a:t>
            </a:fld>
            <a:endParaRPr lang="en-GB"/>
          </a:p>
        </p:txBody>
      </p:sp>
    </p:spTree>
    <p:extLst>
      <p:ext uri="{BB962C8B-B14F-4D97-AF65-F5344CB8AC3E}">
        <p14:creationId xmlns:p14="http://schemas.microsoft.com/office/powerpoint/2010/main" val="3604864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F7DB44-C37A-48DC-A2F6-1B5CDD71949D}"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A9B950-FA48-457B-A0D1-5FFC314D8B8A}" type="slidenum">
              <a:rPr lang="en-GB" smtClean="0"/>
              <a:t>‹#›</a:t>
            </a:fld>
            <a:endParaRPr lang="en-GB"/>
          </a:p>
        </p:txBody>
      </p:sp>
    </p:spTree>
    <p:extLst>
      <p:ext uri="{BB962C8B-B14F-4D97-AF65-F5344CB8AC3E}">
        <p14:creationId xmlns:p14="http://schemas.microsoft.com/office/powerpoint/2010/main" val="537901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0859" y="681567"/>
            <a:ext cx="2070259" cy="1084876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60083" y="681567"/>
            <a:ext cx="6090761" cy="1084876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F7DB44-C37A-48DC-A2F6-1B5CDD71949D}"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A9B950-FA48-457B-A0D1-5FFC314D8B8A}" type="slidenum">
              <a:rPr lang="en-GB" smtClean="0"/>
              <a:t>‹#›</a:t>
            </a:fld>
            <a:endParaRPr lang="en-GB"/>
          </a:p>
        </p:txBody>
      </p:sp>
    </p:spTree>
    <p:extLst>
      <p:ext uri="{BB962C8B-B14F-4D97-AF65-F5344CB8AC3E}">
        <p14:creationId xmlns:p14="http://schemas.microsoft.com/office/powerpoint/2010/main" val="3731363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60083" y="681570"/>
            <a:ext cx="8281035" cy="247438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60083" y="3407833"/>
            <a:ext cx="8281035" cy="812249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60083" y="11865189"/>
            <a:ext cx="2160270" cy="681567"/>
          </a:xfrm>
          <a:prstGeom prst="rect">
            <a:avLst/>
          </a:prstGeom>
        </p:spPr>
        <p:txBody>
          <a:bodyPr vert="horz" lIns="91440" tIns="45720" rIns="91440" bIns="45720" rtlCol="0" anchor="ctr"/>
          <a:lstStyle>
            <a:lvl1pPr algn="l">
              <a:defRPr sz="1260">
                <a:solidFill>
                  <a:schemeClr val="tx1">
                    <a:tint val="75000"/>
                  </a:schemeClr>
                </a:solidFill>
              </a:defRPr>
            </a:lvl1pPr>
          </a:lstStyle>
          <a:p>
            <a:fld id="{95F7DB44-C37A-48DC-A2F6-1B5CDD71949D}" type="datetimeFigureOut">
              <a:rPr lang="en-GB" smtClean="0"/>
              <a:t>04/12/2020</a:t>
            </a:fld>
            <a:endParaRPr lang="en-GB"/>
          </a:p>
        </p:txBody>
      </p:sp>
      <p:sp>
        <p:nvSpPr>
          <p:cNvPr id="5" name="Footer Placeholder 4"/>
          <p:cNvSpPr>
            <a:spLocks noGrp="1"/>
          </p:cNvSpPr>
          <p:nvPr>
            <p:ph type="ftr" sz="quarter" idx="3"/>
          </p:nvPr>
        </p:nvSpPr>
        <p:spPr>
          <a:xfrm>
            <a:off x="3180398" y="11865189"/>
            <a:ext cx="3240405" cy="681567"/>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780848" y="11865189"/>
            <a:ext cx="2160270" cy="681567"/>
          </a:xfrm>
          <a:prstGeom prst="rect">
            <a:avLst/>
          </a:prstGeom>
        </p:spPr>
        <p:txBody>
          <a:bodyPr vert="horz" lIns="91440" tIns="45720" rIns="91440" bIns="45720" rtlCol="0" anchor="ctr"/>
          <a:lstStyle>
            <a:lvl1pPr algn="r">
              <a:defRPr sz="1260">
                <a:solidFill>
                  <a:schemeClr val="tx1">
                    <a:tint val="75000"/>
                  </a:schemeClr>
                </a:solidFill>
              </a:defRPr>
            </a:lvl1pPr>
          </a:lstStyle>
          <a:p>
            <a:fld id="{8FA9B950-FA48-457B-A0D1-5FFC314D8B8A}" type="slidenum">
              <a:rPr lang="en-GB" smtClean="0"/>
              <a:t>‹#›</a:t>
            </a:fld>
            <a:endParaRPr lang="en-GB"/>
          </a:p>
        </p:txBody>
      </p:sp>
    </p:spTree>
    <p:extLst>
      <p:ext uri="{BB962C8B-B14F-4D97-AF65-F5344CB8AC3E}">
        <p14:creationId xmlns:p14="http://schemas.microsoft.com/office/powerpoint/2010/main" val="25487650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eg"/><Relationship Id="rId18" Type="http://schemas.openxmlformats.org/officeDocument/2006/relationships/image" Target="../media/image16.jpeg"/><Relationship Id="rId3" Type="http://schemas.openxmlformats.org/officeDocument/2006/relationships/image" Target="../media/image2.jpeg"/><Relationship Id="rId7" Type="http://schemas.openxmlformats.org/officeDocument/2006/relationships/image" Target="../media/image5.gif"/><Relationship Id="rId12" Type="http://schemas.openxmlformats.org/officeDocument/2006/relationships/image" Target="../media/image10.jpeg"/><Relationship Id="rId17" Type="http://schemas.openxmlformats.org/officeDocument/2006/relationships/image" Target="../media/image15.png"/><Relationship Id="rId2" Type="http://schemas.openxmlformats.org/officeDocument/2006/relationships/image" Target="../media/image1.jpeg"/><Relationship Id="rId16"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png"/><Relationship Id="rId5" Type="http://schemas.microsoft.com/office/2007/relationships/hdphoto" Target="../media/hdphoto1.wdp"/><Relationship Id="rId15" Type="http://schemas.openxmlformats.org/officeDocument/2006/relationships/image" Target="../media/image13.jpeg"/><Relationship Id="rId10" Type="http://schemas.openxmlformats.org/officeDocument/2006/relationships/image" Target="../media/image8.jpeg"/><Relationship Id="rId19" Type="http://schemas.openxmlformats.org/officeDocument/2006/relationships/image" Target="../media/image17.gif"/><Relationship Id="rId4" Type="http://schemas.openxmlformats.org/officeDocument/2006/relationships/image" Target="../media/image3.png"/><Relationship Id="rId9" Type="http://schemas.openxmlformats.org/officeDocument/2006/relationships/image" Target="../media/image7.jpeg"/><Relationship Id="rId1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riangle 45">
            <a:extLst>
              <a:ext uri="{FF2B5EF4-FFF2-40B4-BE49-F238E27FC236}">
                <a16:creationId xmlns:a16="http://schemas.microsoft.com/office/drawing/2014/main" id="{B85D31BE-9BE0-3341-86C3-0BFD563EAA1B}"/>
              </a:ext>
            </a:extLst>
          </p:cNvPr>
          <p:cNvSpPr/>
          <p:nvPr/>
        </p:nvSpPr>
        <p:spPr>
          <a:xfrm rot="16200000">
            <a:off x="1137869" y="2117578"/>
            <a:ext cx="1111685" cy="581897"/>
          </a:xfrm>
          <a:prstGeom prst="triangle">
            <a:avLst/>
          </a:prstGeom>
          <a:gradFill>
            <a:gsLst>
              <a:gs pos="0">
                <a:schemeClr val="accent1">
                  <a:lumMod val="5000"/>
                  <a:lumOff val="95000"/>
                </a:schemeClr>
              </a:gs>
              <a:gs pos="100000">
                <a:schemeClr val="tx1">
                  <a:lumMod val="85000"/>
                  <a:lumOff val="1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76" name="Straight Connector 175"/>
          <p:cNvCxnSpPr>
            <a:endCxn id="5" idx="3"/>
          </p:cNvCxnSpPr>
          <p:nvPr/>
        </p:nvCxnSpPr>
        <p:spPr>
          <a:xfrm>
            <a:off x="1879098" y="11170802"/>
            <a:ext cx="6371162" cy="10495"/>
          </a:xfrm>
          <a:prstGeom prst="line">
            <a:avLst/>
          </a:prstGeom>
          <a:ln w="28575">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34" name="Triangle 70">
            <a:extLst>
              <a:ext uri="{FF2B5EF4-FFF2-40B4-BE49-F238E27FC236}">
                <a16:creationId xmlns:a16="http://schemas.microsoft.com/office/drawing/2014/main" id="{06B7D164-1858-4541-8C3A-54F75AAFB537}"/>
              </a:ext>
            </a:extLst>
          </p:cNvPr>
          <p:cNvSpPr/>
          <p:nvPr/>
        </p:nvSpPr>
        <p:spPr>
          <a:xfrm>
            <a:off x="2300747" y="1341944"/>
            <a:ext cx="1030013" cy="533813"/>
          </a:xfrm>
          <a:prstGeom prst="triangle">
            <a:avLst>
              <a:gd name="adj" fmla="val 50597"/>
            </a:avLst>
          </a:prstGeom>
          <a:gradFill flip="none" rotWithShape="1">
            <a:gsLst>
              <a:gs pos="6000">
                <a:schemeClr val="accent1">
                  <a:lumMod val="5000"/>
                  <a:lumOff val="95000"/>
                </a:schemeClr>
              </a:gs>
              <a:gs pos="97000">
                <a:schemeClr val="tx1">
                  <a:lumMod val="85000"/>
                  <a:lumOff val="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extLst>
              <a:ext uri="{FF2B5EF4-FFF2-40B4-BE49-F238E27FC236}">
                <a16:creationId xmlns:a16="http://schemas.microsoft.com/office/drawing/2014/main" id="{79D66A49-1463-9D47-A58E-F5C50C17B380}"/>
              </a:ext>
            </a:extLst>
          </p:cNvPr>
          <p:cNvSpPr/>
          <p:nvPr/>
        </p:nvSpPr>
        <p:spPr>
          <a:xfrm rot="16200000">
            <a:off x="2617149" y="1784804"/>
            <a:ext cx="370335" cy="519239"/>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4" name="Rectangle 143"/>
          <p:cNvSpPr/>
          <p:nvPr/>
        </p:nvSpPr>
        <p:spPr>
          <a:xfrm>
            <a:off x="-13775" y="114973"/>
            <a:ext cx="9601200" cy="62163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8" name="Rectangle 147"/>
          <p:cNvSpPr/>
          <p:nvPr/>
        </p:nvSpPr>
        <p:spPr>
          <a:xfrm>
            <a:off x="-13775" y="12283379"/>
            <a:ext cx="9614975" cy="277943"/>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AutoShape 8" descr="Image result for ferryhill business and enterprise colle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7" name="Rectangle 156"/>
          <p:cNvSpPr/>
          <p:nvPr/>
        </p:nvSpPr>
        <p:spPr>
          <a:xfrm>
            <a:off x="100488" y="205138"/>
            <a:ext cx="6419963" cy="461665"/>
          </a:xfrm>
          <a:prstGeom prst="rect">
            <a:avLst/>
          </a:prstGeom>
        </p:spPr>
        <p:txBody>
          <a:bodyPr wrap="none">
            <a:spAutoFit/>
          </a:bodyPr>
          <a:lstStyle/>
          <a:p>
            <a:r>
              <a:rPr lang="en-GB" sz="2400" b="1" dirty="0" smtClean="0"/>
              <a:t>Learning Journey - Motor Vehicle Studies Level 1 </a:t>
            </a:r>
            <a:endParaRPr lang="en-GB" sz="2400" b="1" dirty="0"/>
          </a:p>
        </p:txBody>
      </p:sp>
      <p:cxnSp>
        <p:nvCxnSpPr>
          <p:cNvPr id="337" name="Straight Connector 336"/>
          <p:cNvCxnSpPr/>
          <p:nvPr/>
        </p:nvCxnSpPr>
        <p:spPr>
          <a:xfrm flipH="1" flipV="1">
            <a:off x="2793881" y="1480744"/>
            <a:ext cx="8435" cy="614051"/>
          </a:xfrm>
          <a:prstGeom prst="line">
            <a:avLst/>
          </a:prstGeom>
          <a:ln w="28575">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0" name="Straight Connector 159"/>
          <p:cNvCxnSpPr/>
          <p:nvPr/>
        </p:nvCxnSpPr>
        <p:spPr>
          <a:xfrm flipV="1">
            <a:off x="2834236" y="2085666"/>
            <a:ext cx="268055" cy="4237"/>
          </a:xfrm>
          <a:prstGeom prst="line">
            <a:avLst/>
          </a:prstGeom>
          <a:ln w="19050">
            <a:solidFill>
              <a:schemeClr val="bg1"/>
            </a:solidFill>
            <a:prstDash val="sysDash"/>
          </a:ln>
        </p:spPr>
        <p:style>
          <a:lnRef idx="1">
            <a:schemeClr val="accent1"/>
          </a:lnRef>
          <a:fillRef idx="0">
            <a:schemeClr val="accent1"/>
          </a:fillRef>
          <a:effectRef idx="0">
            <a:schemeClr val="accent1"/>
          </a:effectRef>
          <a:fontRef idx="minor">
            <a:schemeClr val="tx1"/>
          </a:fontRef>
        </p:style>
      </p:cxnSp>
      <p:sp>
        <p:nvSpPr>
          <p:cNvPr id="402" name="Rectangle 401"/>
          <p:cNvSpPr/>
          <p:nvPr/>
        </p:nvSpPr>
        <p:spPr>
          <a:xfrm>
            <a:off x="1879099" y="1030547"/>
            <a:ext cx="1695262" cy="461665"/>
          </a:xfrm>
          <a:prstGeom prst="rect">
            <a:avLst/>
          </a:prstGeom>
          <a:ln w="38100" cap="rnd">
            <a:noFill/>
          </a:ln>
        </p:spPr>
        <p:txBody>
          <a:bodyPr wrap="square">
            <a:spAutoFit/>
          </a:bodyPr>
          <a:lstStyle/>
          <a:p>
            <a:r>
              <a:rPr lang="en-GB" sz="800" dirty="0" smtClean="0"/>
              <a:t>Progression on to the Level 2 qualification at another Alternative provider/College</a:t>
            </a:r>
            <a:endParaRPr lang="en-GB" sz="800" dirty="0"/>
          </a:p>
        </p:txBody>
      </p:sp>
      <p:sp>
        <p:nvSpPr>
          <p:cNvPr id="405" name="Rectangle 404"/>
          <p:cNvSpPr/>
          <p:nvPr/>
        </p:nvSpPr>
        <p:spPr>
          <a:xfrm>
            <a:off x="363151" y="2207472"/>
            <a:ext cx="1084672" cy="584775"/>
          </a:xfrm>
          <a:prstGeom prst="rect">
            <a:avLst/>
          </a:prstGeom>
          <a:ln w="38100" cap="rnd">
            <a:solidFill>
              <a:srgbClr val="007AC3"/>
            </a:solidFill>
          </a:ln>
        </p:spPr>
        <p:txBody>
          <a:bodyPr wrap="square">
            <a:spAutoFit/>
          </a:bodyPr>
          <a:lstStyle/>
          <a:p>
            <a:r>
              <a:rPr lang="en-GB" sz="800" b="1" dirty="0" smtClean="0"/>
              <a:t>Destination Two</a:t>
            </a:r>
            <a:r>
              <a:rPr lang="en-GB" sz="800" dirty="0" smtClean="0"/>
              <a:t> – Options to look into an apprenticeship</a:t>
            </a:r>
          </a:p>
          <a:p>
            <a:endParaRPr lang="en-GB" sz="800" dirty="0"/>
          </a:p>
        </p:txBody>
      </p:sp>
      <p:pic>
        <p:nvPicPr>
          <p:cNvPr id="362" name="Picture 22" descr="Image result for road signs give way"/>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52635" y="1005090"/>
            <a:ext cx="373073" cy="373073"/>
          </a:xfrm>
          <a:prstGeom prst="rect">
            <a:avLst/>
          </a:prstGeom>
          <a:noFill/>
          <a:extLst>
            <a:ext uri="{909E8E84-426E-40DD-AFC4-6F175D3DCCD1}">
              <a14:hiddenFill xmlns:a14="http://schemas.microsoft.com/office/drawing/2010/main">
                <a:solidFill>
                  <a:srgbClr val="FFFFFF"/>
                </a:solidFill>
              </a14:hiddenFill>
            </a:ext>
          </a:extLst>
        </p:spPr>
      </p:pic>
      <p:sp>
        <p:nvSpPr>
          <p:cNvPr id="410" name="TextBox 409"/>
          <p:cNvSpPr txBox="1"/>
          <p:nvPr/>
        </p:nvSpPr>
        <p:spPr>
          <a:xfrm>
            <a:off x="1195" y="12230473"/>
            <a:ext cx="4112536" cy="369332"/>
          </a:xfrm>
          <a:prstGeom prst="rect">
            <a:avLst/>
          </a:prstGeom>
          <a:noFill/>
        </p:spPr>
        <p:txBody>
          <a:bodyPr wrap="none" rtlCol="0">
            <a:spAutoFit/>
          </a:bodyPr>
          <a:lstStyle/>
          <a:p>
            <a:r>
              <a:rPr lang="en-GB" b="1" dirty="0" smtClean="0"/>
              <a:t>Mechanics </a:t>
            </a:r>
            <a:r>
              <a:rPr lang="en-GB" dirty="0" smtClean="0"/>
              <a:t>Motor </a:t>
            </a:r>
            <a:r>
              <a:rPr lang="en-GB" dirty="0" smtClean="0"/>
              <a:t>Vehicles </a:t>
            </a:r>
            <a:r>
              <a:rPr lang="en-GB" dirty="0"/>
              <a:t>S</a:t>
            </a:r>
            <a:r>
              <a:rPr lang="en-GB" dirty="0" smtClean="0"/>
              <a:t>tudies </a:t>
            </a:r>
            <a:r>
              <a:rPr lang="en-GB" dirty="0"/>
              <a:t>L</a:t>
            </a:r>
            <a:r>
              <a:rPr lang="en-GB" dirty="0" smtClean="0"/>
              <a:t>evel </a:t>
            </a:r>
            <a:r>
              <a:rPr lang="en-GB" dirty="0" smtClean="0"/>
              <a:t>1</a:t>
            </a:r>
            <a:endParaRPr lang="en-GB" i="1" dirty="0" smtClean="0"/>
          </a:p>
        </p:txBody>
      </p:sp>
      <p:sp>
        <p:nvSpPr>
          <p:cNvPr id="411" name="Rectangle 410"/>
          <p:cNvSpPr/>
          <p:nvPr/>
        </p:nvSpPr>
        <p:spPr>
          <a:xfrm>
            <a:off x="8117736" y="12245862"/>
            <a:ext cx="1217642" cy="338554"/>
          </a:xfrm>
          <a:prstGeom prst="rect">
            <a:avLst/>
          </a:prstGeom>
        </p:spPr>
        <p:txBody>
          <a:bodyPr wrap="none">
            <a:spAutoFit/>
          </a:bodyPr>
          <a:lstStyle/>
          <a:p>
            <a:pPr algn="ctr"/>
            <a:r>
              <a:rPr lang="en-GB" sz="1600" b="1" dirty="0" smtClean="0"/>
              <a:t>Harry Alcott</a:t>
            </a:r>
            <a:endParaRPr lang="en-GB" sz="1600" b="1" dirty="0"/>
          </a:p>
        </p:txBody>
      </p:sp>
      <p:grpSp>
        <p:nvGrpSpPr>
          <p:cNvPr id="1072" name="Group 1071"/>
          <p:cNvGrpSpPr>
            <a:grpSpLocks noChangeAspect="1"/>
          </p:cNvGrpSpPr>
          <p:nvPr/>
        </p:nvGrpSpPr>
        <p:grpSpPr>
          <a:xfrm>
            <a:off x="663521" y="2096727"/>
            <a:ext cx="8063034" cy="9393619"/>
            <a:chOff x="663521" y="2096727"/>
            <a:chExt cx="8063034" cy="9393619"/>
          </a:xfrm>
        </p:grpSpPr>
        <p:grpSp>
          <p:nvGrpSpPr>
            <p:cNvPr id="1069" name="Group 1068"/>
            <p:cNvGrpSpPr/>
            <p:nvPr/>
          </p:nvGrpSpPr>
          <p:grpSpPr>
            <a:xfrm>
              <a:off x="663521" y="2096727"/>
              <a:ext cx="8063034" cy="9393619"/>
              <a:chOff x="663521" y="2096727"/>
              <a:chExt cx="8063034" cy="9393619"/>
            </a:xfrm>
          </p:grpSpPr>
          <p:sp>
            <p:nvSpPr>
              <p:cNvPr id="5" name="Rectangle 4">
                <a:extLst>
                  <a:ext uri="{FF2B5EF4-FFF2-40B4-BE49-F238E27FC236}">
                    <a16:creationId xmlns:a16="http://schemas.microsoft.com/office/drawing/2014/main" id="{361D24CC-941E-4C47-B0EC-E144352A4A74}"/>
                  </a:ext>
                </a:extLst>
              </p:cNvPr>
              <p:cNvSpPr/>
              <p:nvPr/>
            </p:nvSpPr>
            <p:spPr>
              <a:xfrm>
                <a:off x="1888901" y="10872247"/>
                <a:ext cx="6361359" cy="618099"/>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6B5CF508-9F97-7344-A588-8737134FC758}"/>
                  </a:ext>
                </a:extLst>
              </p:cNvPr>
              <p:cNvSpPr/>
              <p:nvPr/>
            </p:nvSpPr>
            <p:spPr>
              <a:xfrm>
                <a:off x="1984661" y="2104072"/>
                <a:ext cx="5610772" cy="59313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40">
                <a:extLst>
                  <a:ext uri="{FF2B5EF4-FFF2-40B4-BE49-F238E27FC236}">
                    <a16:creationId xmlns:a16="http://schemas.microsoft.com/office/drawing/2014/main" id="{4ED9223C-B305-724C-860B-8788F8ED72BC}"/>
                  </a:ext>
                </a:extLst>
              </p:cNvPr>
              <p:cNvSpPr/>
              <p:nvPr/>
            </p:nvSpPr>
            <p:spPr>
              <a:xfrm>
                <a:off x="1753829" y="4341211"/>
                <a:ext cx="5909338" cy="603238"/>
              </a:xfrm>
              <a:custGeom>
                <a:avLst/>
                <a:gdLst>
                  <a:gd name="connsiteX0" fmla="*/ 0 w 5909338"/>
                  <a:gd name="connsiteY0" fmla="*/ 0 h 642380"/>
                  <a:gd name="connsiteX1" fmla="*/ 5909338 w 5909338"/>
                  <a:gd name="connsiteY1" fmla="*/ 0 h 642380"/>
                  <a:gd name="connsiteX2" fmla="*/ 5909338 w 5909338"/>
                  <a:gd name="connsiteY2" fmla="*/ 642380 h 642380"/>
                  <a:gd name="connsiteX3" fmla="*/ 0 w 5909338"/>
                  <a:gd name="connsiteY3" fmla="*/ 642380 h 642380"/>
                  <a:gd name="connsiteX4" fmla="*/ 0 w 5909338"/>
                  <a:gd name="connsiteY4" fmla="*/ 0 h 642380"/>
                  <a:gd name="connsiteX0" fmla="*/ 0 w 5909338"/>
                  <a:gd name="connsiteY0" fmla="*/ 0 h 642380"/>
                  <a:gd name="connsiteX1" fmla="*/ 5909338 w 5909338"/>
                  <a:gd name="connsiteY1" fmla="*/ 0 h 642380"/>
                  <a:gd name="connsiteX2" fmla="*/ 5909338 w 5909338"/>
                  <a:gd name="connsiteY2" fmla="*/ 637185 h 642380"/>
                  <a:gd name="connsiteX3" fmla="*/ 0 w 5909338"/>
                  <a:gd name="connsiteY3" fmla="*/ 642380 h 642380"/>
                  <a:gd name="connsiteX4" fmla="*/ 0 w 5909338"/>
                  <a:gd name="connsiteY4" fmla="*/ 0 h 642380"/>
                  <a:gd name="connsiteX0" fmla="*/ 0 w 5909338"/>
                  <a:gd name="connsiteY0" fmla="*/ 0 h 642381"/>
                  <a:gd name="connsiteX1" fmla="*/ 5909338 w 5909338"/>
                  <a:gd name="connsiteY1" fmla="*/ 0 h 642381"/>
                  <a:gd name="connsiteX2" fmla="*/ 5831406 w 5909338"/>
                  <a:gd name="connsiteY2" fmla="*/ 642381 h 642381"/>
                  <a:gd name="connsiteX3" fmla="*/ 0 w 5909338"/>
                  <a:gd name="connsiteY3" fmla="*/ 642380 h 642381"/>
                  <a:gd name="connsiteX4" fmla="*/ 0 w 5909338"/>
                  <a:gd name="connsiteY4" fmla="*/ 0 h 642381"/>
                  <a:gd name="connsiteX0" fmla="*/ 0 w 5909338"/>
                  <a:gd name="connsiteY0" fmla="*/ 0 h 652772"/>
                  <a:gd name="connsiteX1" fmla="*/ 5909338 w 5909338"/>
                  <a:gd name="connsiteY1" fmla="*/ 0 h 652772"/>
                  <a:gd name="connsiteX2" fmla="*/ 5826211 w 5909338"/>
                  <a:gd name="connsiteY2" fmla="*/ 652772 h 652772"/>
                  <a:gd name="connsiteX3" fmla="*/ 0 w 5909338"/>
                  <a:gd name="connsiteY3" fmla="*/ 642380 h 652772"/>
                  <a:gd name="connsiteX4" fmla="*/ 0 w 5909338"/>
                  <a:gd name="connsiteY4" fmla="*/ 0 h 652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09338" h="652772">
                    <a:moveTo>
                      <a:pt x="0" y="0"/>
                    </a:moveTo>
                    <a:lnTo>
                      <a:pt x="5909338" y="0"/>
                    </a:lnTo>
                    <a:lnTo>
                      <a:pt x="5826211" y="652772"/>
                    </a:lnTo>
                    <a:lnTo>
                      <a:pt x="0" y="642380"/>
                    </a:lnTo>
                    <a:lnTo>
                      <a:pt x="0" y="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Block Arc 3">
                <a:extLst>
                  <a:ext uri="{FF2B5EF4-FFF2-40B4-BE49-F238E27FC236}">
                    <a16:creationId xmlns:a16="http://schemas.microsoft.com/office/drawing/2014/main" id="{D2F97453-494C-5746-8E17-4A67EE1BF309}"/>
                  </a:ext>
                </a:extLst>
              </p:cNvPr>
              <p:cNvSpPr/>
              <p:nvPr/>
            </p:nvSpPr>
            <p:spPr>
              <a:xfrm rot="16200000">
                <a:off x="-52573" y="9504581"/>
                <a:ext cx="2812632" cy="1144154"/>
              </a:xfrm>
              <a:custGeom>
                <a:avLst/>
                <a:gdLst>
                  <a:gd name="connsiteX0" fmla="*/ 3 w 2780712"/>
                  <a:gd name="connsiteY0" fmla="*/ 1094551 h 2184400"/>
                  <a:gd name="connsiteX1" fmla="*/ 831534 w 2780712"/>
                  <a:gd name="connsiteY1" fmla="*/ 92104 h 2184400"/>
                  <a:gd name="connsiteX2" fmla="*/ 1997384 w 2780712"/>
                  <a:gd name="connsiteY2" fmla="*/ 109596 h 2184400"/>
                  <a:gd name="connsiteX3" fmla="*/ 2778379 w 2780712"/>
                  <a:gd name="connsiteY3" fmla="*/ 1155438 h 2184400"/>
                  <a:gd name="connsiteX4" fmla="*/ 2162223 w 2780712"/>
                  <a:gd name="connsiteY4" fmla="*/ 1127366 h 2184400"/>
                  <a:gd name="connsiteX5" fmla="*/ 1665158 w 2780712"/>
                  <a:gd name="connsiteY5" fmla="*/ 647374 h 2184400"/>
                  <a:gd name="connsiteX6" fmla="*/ 1138901 w 2780712"/>
                  <a:gd name="connsiteY6" fmla="*/ 642184 h 2184400"/>
                  <a:gd name="connsiteX7" fmla="*/ 616375 w 2780712"/>
                  <a:gd name="connsiteY7" fmla="*/ 1093509 h 2184400"/>
                  <a:gd name="connsiteX8" fmla="*/ 3 w 2780712"/>
                  <a:gd name="connsiteY8" fmla="*/ 1094551 h 2184400"/>
                  <a:gd name="connsiteX0" fmla="*/ 3 w 2834387"/>
                  <a:gd name="connsiteY0" fmla="*/ 1105859 h 1140427"/>
                  <a:gd name="connsiteX1" fmla="*/ 831534 w 2834387"/>
                  <a:gd name="connsiteY1" fmla="*/ 103412 h 1140427"/>
                  <a:gd name="connsiteX2" fmla="*/ 1997384 w 2834387"/>
                  <a:gd name="connsiteY2" fmla="*/ 120904 h 1140427"/>
                  <a:gd name="connsiteX3" fmla="*/ 2832970 w 2834387"/>
                  <a:gd name="connsiteY3" fmla="*/ 1125803 h 1140427"/>
                  <a:gd name="connsiteX4" fmla="*/ 2162223 w 2834387"/>
                  <a:gd name="connsiteY4" fmla="*/ 1138674 h 1140427"/>
                  <a:gd name="connsiteX5" fmla="*/ 1665158 w 2834387"/>
                  <a:gd name="connsiteY5" fmla="*/ 658682 h 1140427"/>
                  <a:gd name="connsiteX6" fmla="*/ 1138901 w 2834387"/>
                  <a:gd name="connsiteY6" fmla="*/ 653492 h 1140427"/>
                  <a:gd name="connsiteX7" fmla="*/ 616375 w 2834387"/>
                  <a:gd name="connsiteY7" fmla="*/ 1104817 h 1140427"/>
                  <a:gd name="connsiteX8" fmla="*/ 3 w 2834387"/>
                  <a:gd name="connsiteY8" fmla="*/ 1105859 h 1140427"/>
                  <a:gd name="connsiteX0" fmla="*/ 3 w 2834578"/>
                  <a:gd name="connsiteY0" fmla="*/ 1109586 h 1144154"/>
                  <a:gd name="connsiteX1" fmla="*/ 831534 w 2834578"/>
                  <a:gd name="connsiteY1" fmla="*/ 107139 h 1144154"/>
                  <a:gd name="connsiteX2" fmla="*/ 2064059 w 2834578"/>
                  <a:gd name="connsiteY2" fmla="*/ 143681 h 1144154"/>
                  <a:gd name="connsiteX3" fmla="*/ 2832970 w 2834578"/>
                  <a:gd name="connsiteY3" fmla="*/ 1129530 h 1144154"/>
                  <a:gd name="connsiteX4" fmla="*/ 2162223 w 2834578"/>
                  <a:gd name="connsiteY4" fmla="*/ 1142401 h 1144154"/>
                  <a:gd name="connsiteX5" fmla="*/ 1665158 w 2834578"/>
                  <a:gd name="connsiteY5" fmla="*/ 662409 h 1144154"/>
                  <a:gd name="connsiteX6" fmla="*/ 1138901 w 2834578"/>
                  <a:gd name="connsiteY6" fmla="*/ 657219 h 1144154"/>
                  <a:gd name="connsiteX7" fmla="*/ 616375 w 2834578"/>
                  <a:gd name="connsiteY7" fmla="*/ 1108544 h 1144154"/>
                  <a:gd name="connsiteX8" fmla="*/ 3 w 2834578"/>
                  <a:gd name="connsiteY8" fmla="*/ 1109586 h 1144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34578" h="1144154">
                    <a:moveTo>
                      <a:pt x="3" y="1109586"/>
                    </a:moveTo>
                    <a:cubicBezTo>
                      <a:pt x="-1187" y="675285"/>
                      <a:pt x="487525" y="268123"/>
                      <a:pt x="831534" y="107139"/>
                    </a:cubicBezTo>
                    <a:cubicBezTo>
                      <a:pt x="1175543" y="-53845"/>
                      <a:pt x="1730486" y="-26718"/>
                      <a:pt x="2064059" y="143681"/>
                    </a:cubicBezTo>
                    <a:cubicBezTo>
                      <a:pt x="2397632" y="314080"/>
                      <a:pt x="2865495" y="688987"/>
                      <a:pt x="2832970" y="1129530"/>
                    </a:cubicBezTo>
                    <a:cubicBezTo>
                      <a:pt x="2627585" y="1120173"/>
                      <a:pt x="2367608" y="1151758"/>
                      <a:pt x="2162223" y="1142401"/>
                    </a:cubicBezTo>
                    <a:cubicBezTo>
                      <a:pt x="2187535" y="932414"/>
                      <a:pt x="1985346" y="737169"/>
                      <a:pt x="1665158" y="662409"/>
                    </a:cubicBezTo>
                    <a:cubicBezTo>
                      <a:pt x="1496111" y="622938"/>
                      <a:pt x="1309920" y="621102"/>
                      <a:pt x="1138901" y="657219"/>
                    </a:cubicBezTo>
                    <a:cubicBezTo>
                      <a:pt x="825547" y="723395"/>
                      <a:pt x="615464" y="904852"/>
                      <a:pt x="616375" y="1108544"/>
                    </a:cubicBezTo>
                    <a:lnTo>
                      <a:pt x="3" y="1109586"/>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Block Arc 5">
                <a:extLst>
                  <a:ext uri="{FF2B5EF4-FFF2-40B4-BE49-F238E27FC236}">
                    <a16:creationId xmlns:a16="http://schemas.microsoft.com/office/drawing/2014/main" id="{2ABDDAA7-1330-5846-8957-036F466F9A01}"/>
                  </a:ext>
                </a:extLst>
              </p:cNvPr>
              <p:cNvSpPr/>
              <p:nvPr/>
            </p:nvSpPr>
            <p:spPr>
              <a:xfrm rot="5400000" flipH="1">
                <a:off x="6218338" y="6814445"/>
                <a:ext cx="2832033" cy="2184400"/>
              </a:xfrm>
              <a:prstGeom prst="blockArc">
                <a:avLst>
                  <a:gd name="adj1" fmla="val 10847997"/>
                  <a:gd name="adj2" fmla="val 383373"/>
                  <a:gd name="adj3" fmla="val 29619"/>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a:extLst>
                  <a:ext uri="{FF2B5EF4-FFF2-40B4-BE49-F238E27FC236}">
                    <a16:creationId xmlns:a16="http://schemas.microsoft.com/office/drawing/2014/main" id="{8EE221F3-E29A-7E44-BA3E-4DDEF353168D}"/>
                  </a:ext>
                </a:extLst>
              </p:cNvPr>
              <p:cNvSpPr/>
              <p:nvPr/>
            </p:nvSpPr>
            <p:spPr>
              <a:xfrm>
                <a:off x="1888902" y="8670342"/>
                <a:ext cx="5841999" cy="65232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BBA4EACD-79B2-9047-926C-4179677F6DF3}"/>
                  </a:ext>
                </a:extLst>
              </p:cNvPr>
              <p:cNvSpPr/>
              <p:nvPr/>
            </p:nvSpPr>
            <p:spPr>
              <a:xfrm>
                <a:off x="1603667" y="6490630"/>
                <a:ext cx="5991766" cy="643428"/>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Block Arc 8">
                <a:extLst>
                  <a:ext uri="{FF2B5EF4-FFF2-40B4-BE49-F238E27FC236}">
                    <a16:creationId xmlns:a16="http://schemas.microsoft.com/office/drawing/2014/main" id="{28EF7BC0-BD7F-BD4C-8DBE-13C9030B0FE6}"/>
                  </a:ext>
                </a:extLst>
              </p:cNvPr>
              <p:cNvSpPr/>
              <p:nvPr/>
            </p:nvSpPr>
            <p:spPr>
              <a:xfrm rot="16200000">
                <a:off x="-170314" y="5175043"/>
                <a:ext cx="2797740" cy="1130070"/>
              </a:xfrm>
              <a:custGeom>
                <a:avLst/>
                <a:gdLst>
                  <a:gd name="connsiteX0" fmla="*/ 1849 w 2799588"/>
                  <a:gd name="connsiteY0" fmla="*/ 1057381 h 2229301"/>
                  <a:gd name="connsiteX1" fmla="*/ 1427126 w 2799588"/>
                  <a:gd name="connsiteY1" fmla="*/ 212 h 2229301"/>
                  <a:gd name="connsiteX2" fmla="*/ 2799516 w 2799588"/>
                  <a:gd name="connsiteY2" fmla="*/ 1125982 h 2229301"/>
                  <a:gd name="connsiteX3" fmla="*/ 2210945 w 2799588"/>
                  <a:gd name="connsiteY3" fmla="*/ 1121217 h 2229301"/>
                  <a:gd name="connsiteX4" fmla="*/ 1412694 w 2799588"/>
                  <a:gd name="connsiteY4" fmla="*/ 588647 h 2229301"/>
                  <a:gd name="connsiteX5" fmla="*/ 590194 w 2799588"/>
                  <a:gd name="connsiteY5" fmla="*/ 1081484 h 2229301"/>
                  <a:gd name="connsiteX6" fmla="*/ 1849 w 2799588"/>
                  <a:gd name="connsiteY6" fmla="*/ 1057381 h 2229301"/>
                  <a:gd name="connsiteX0" fmla="*/ 0 w 2797740"/>
                  <a:gd name="connsiteY0" fmla="*/ 1057385 h 1125986"/>
                  <a:gd name="connsiteX1" fmla="*/ 1425277 w 2797740"/>
                  <a:gd name="connsiteY1" fmla="*/ 216 h 1125986"/>
                  <a:gd name="connsiteX2" fmla="*/ 2797667 w 2797740"/>
                  <a:gd name="connsiteY2" fmla="*/ 1125986 h 1125986"/>
                  <a:gd name="connsiteX3" fmla="*/ 2209096 w 2797740"/>
                  <a:gd name="connsiteY3" fmla="*/ 1121221 h 1125986"/>
                  <a:gd name="connsiteX4" fmla="*/ 1410845 w 2797740"/>
                  <a:gd name="connsiteY4" fmla="*/ 588651 h 1125986"/>
                  <a:gd name="connsiteX5" fmla="*/ 624204 w 2797740"/>
                  <a:gd name="connsiteY5" fmla="*/ 1033679 h 1125986"/>
                  <a:gd name="connsiteX6" fmla="*/ 0 w 2797740"/>
                  <a:gd name="connsiteY6" fmla="*/ 1057385 h 1125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97740" h="1125986">
                    <a:moveTo>
                      <a:pt x="0" y="1057385"/>
                    </a:moveTo>
                    <a:cubicBezTo>
                      <a:pt x="38828" y="456405"/>
                      <a:pt x="669703" y="-11533"/>
                      <a:pt x="1425277" y="216"/>
                    </a:cubicBezTo>
                    <a:cubicBezTo>
                      <a:pt x="2193104" y="12156"/>
                      <a:pt x="2805475" y="514484"/>
                      <a:pt x="2797667" y="1125986"/>
                    </a:cubicBezTo>
                    <a:lnTo>
                      <a:pt x="2209096" y="1121221"/>
                    </a:lnTo>
                    <a:cubicBezTo>
                      <a:pt x="2214675" y="831406"/>
                      <a:pt x="1857727" y="593260"/>
                      <a:pt x="1410845" y="588651"/>
                    </a:cubicBezTo>
                    <a:cubicBezTo>
                      <a:pt x="977755" y="584184"/>
                      <a:pt x="651512" y="753344"/>
                      <a:pt x="624204" y="1033679"/>
                    </a:cubicBezTo>
                    <a:cubicBezTo>
                      <a:pt x="428089" y="1025645"/>
                      <a:pt x="196115" y="1065419"/>
                      <a:pt x="0" y="1057385"/>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Block Arc 13">
                <a:extLst>
                  <a:ext uri="{FF2B5EF4-FFF2-40B4-BE49-F238E27FC236}">
                    <a16:creationId xmlns:a16="http://schemas.microsoft.com/office/drawing/2014/main" id="{9BB00DD6-C4C4-7348-AD3E-28EAE4D8492B}"/>
                  </a:ext>
                </a:extLst>
              </p:cNvPr>
              <p:cNvSpPr/>
              <p:nvPr/>
            </p:nvSpPr>
            <p:spPr>
              <a:xfrm rot="5400000" flipH="1">
                <a:off x="6146290" y="2428388"/>
                <a:ext cx="2847721" cy="2184400"/>
              </a:xfrm>
              <a:prstGeom prst="blockArc">
                <a:avLst>
                  <a:gd name="adj1" fmla="val 10800000"/>
                  <a:gd name="adj2" fmla="val 1572"/>
                  <a:gd name="adj3" fmla="val 27649"/>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1071" name="Group 1070"/>
            <p:cNvGrpSpPr/>
            <p:nvPr/>
          </p:nvGrpSpPr>
          <p:grpSpPr>
            <a:xfrm>
              <a:off x="975577" y="2390350"/>
              <a:ext cx="7453126" cy="8818923"/>
              <a:chOff x="975577" y="2390350"/>
              <a:chExt cx="7453126" cy="8818923"/>
            </a:xfrm>
          </p:grpSpPr>
          <p:cxnSp>
            <p:nvCxnSpPr>
              <p:cNvPr id="159" name="Straight Connector 158"/>
              <p:cNvCxnSpPr>
                <a:endCxn id="14" idx="1"/>
              </p:cNvCxnSpPr>
              <p:nvPr/>
            </p:nvCxnSpPr>
            <p:spPr>
              <a:xfrm>
                <a:off x="1793591" y="2390350"/>
                <a:ext cx="5776047" cy="8361"/>
              </a:xfrm>
              <a:prstGeom prst="line">
                <a:avLst/>
              </a:prstGeom>
              <a:ln w="28575">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a:endCxn id="1024" idx="2"/>
              </p:cNvCxnSpPr>
              <p:nvPr/>
            </p:nvCxnSpPr>
            <p:spPr>
              <a:xfrm flipV="1">
                <a:off x="1726207" y="4661233"/>
                <a:ext cx="5971745" cy="4456"/>
              </a:xfrm>
              <a:prstGeom prst="line">
                <a:avLst/>
              </a:prstGeom>
              <a:ln w="28575">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024" name="Arc 1023"/>
              <p:cNvSpPr/>
              <p:nvPr/>
            </p:nvSpPr>
            <p:spPr>
              <a:xfrm>
                <a:off x="6949380" y="2405358"/>
                <a:ext cx="1403254" cy="2258405"/>
              </a:xfrm>
              <a:prstGeom prst="arc">
                <a:avLst>
                  <a:gd name="adj1" fmla="val 16200000"/>
                  <a:gd name="adj2" fmla="val 5256843"/>
                </a:avLst>
              </a:prstGeom>
              <a:noFill/>
              <a:ln w="28575">
                <a:solidFill>
                  <a:schemeClr val="bg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70" name="Arc 169"/>
              <p:cNvSpPr/>
              <p:nvPr/>
            </p:nvSpPr>
            <p:spPr>
              <a:xfrm>
                <a:off x="7025449" y="6810988"/>
                <a:ext cx="1403254" cy="2229081"/>
              </a:xfrm>
              <a:prstGeom prst="arc">
                <a:avLst>
                  <a:gd name="adj1" fmla="val 16120637"/>
                  <a:gd name="adj2" fmla="val 4983877"/>
                </a:avLst>
              </a:prstGeom>
              <a:noFill/>
              <a:ln w="28575">
                <a:solidFill>
                  <a:schemeClr val="bg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71" name="Arc 170"/>
              <p:cNvSpPr/>
              <p:nvPr/>
            </p:nvSpPr>
            <p:spPr>
              <a:xfrm flipH="1">
                <a:off x="975577" y="4665689"/>
                <a:ext cx="1403254" cy="2146655"/>
              </a:xfrm>
              <a:prstGeom prst="arc">
                <a:avLst>
                  <a:gd name="adj1" fmla="val 16248374"/>
                  <a:gd name="adj2" fmla="val 5189154"/>
                </a:avLst>
              </a:prstGeom>
              <a:noFill/>
              <a:ln w="28575">
                <a:solidFill>
                  <a:schemeClr val="bg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172" name="Straight Connector 171"/>
              <p:cNvCxnSpPr>
                <a:endCxn id="8" idx="3"/>
              </p:cNvCxnSpPr>
              <p:nvPr/>
            </p:nvCxnSpPr>
            <p:spPr>
              <a:xfrm flipV="1">
                <a:off x="1689032" y="6812344"/>
                <a:ext cx="5906401" cy="905"/>
              </a:xfrm>
              <a:prstGeom prst="line">
                <a:avLst/>
              </a:prstGeom>
              <a:ln w="28575">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flipV="1">
                <a:off x="1838324" y="9051721"/>
                <a:ext cx="5971745" cy="4456"/>
              </a:xfrm>
              <a:prstGeom prst="line">
                <a:avLst/>
              </a:prstGeom>
              <a:ln w="28575">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75" name="Arc 174"/>
              <p:cNvSpPr/>
              <p:nvPr/>
            </p:nvSpPr>
            <p:spPr>
              <a:xfrm flipH="1">
                <a:off x="1105578" y="9059682"/>
                <a:ext cx="1403254" cy="2119835"/>
              </a:xfrm>
              <a:prstGeom prst="arc">
                <a:avLst>
                  <a:gd name="adj1" fmla="val 16248374"/>
                  <a:gd name="adj2" fmla="val 5358476"/>
                </a:avLst>
              </a:prstGeom>
              <a:noFill/>
              <a:ln w="28575">
                <a:solidFill>
                  <a:schemeClr val="bg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496" name="Straight Connector 495"/>
              <p:cNvCxnSpPr/>
              <p:nvPr/>
            </p:nvCxnSpPr>
            <p:spPr>
              <a:xfrm flipV="1">
                <a:off x="1891808" y="11204817"/>
                <a:ext cx="5971745" cy="4456"/>
              </a:xfrm>
              <a:prstGeom prst="line">
                <a:avLst/>
              </a:prstGeom>
              <a:ln w="28575">
                <a:solidFill>
                  <a:schemeClr val="bg1"/>
                </a:solidFill>
                <a:prstDash val="dash"/>
              </a:ln>
            </p:spPr>
            <p:style>
              <a:lnRef idx="1">
                <a:schemeClr val="accent1"/>
              </a:lnRef>
              <a:fillRef idx="0">
                <a:schemeClr val="accent1"/>
              </a:fillRef>
              <a:effectRef idx="0">
                <a:schemeClr val="accent1"/>
              </a:effectRef>
              <a:fontRef idx="minor">
                <a:schemeClr val="tx1"/>
              </a:fontRef>
            </p:style>
          </p:cxnSp>
        </p:grpSp>
      </p:grpSp>
      <p:grpSp>
        <p:nvGrpSpPr>
          <p:cNvPr id="1070" name="Group 1069"/>
          <p:cNvGrpSpPr/>
          <p:nvPr/>
        </p:nvGrpSpPr>
        <p:grpSpPr>
          <a:xfrm>
            <a:off x="7285281" y="10490852"/>
            <a:ext cx="1214980" cy="1241391"/>
            <a:chOff x="7285281" y="10490852"/>
            <a:chExt cx="1214980" cy="1241391"/>
          </a:xfrm>
        </p:grpSpPr>
        <p:sp>
          <p:nvSpPr>
            <p:cNvPr id="33" name="Oval 32">
              <a:extLst>
                <a:ext uri="{FF2B5EF4-FFF2-40B4-BE49-F238E27FC236}">
                  <a16:creationId xmlns:a16="http://schemas.microsoft.com/office/drawing/2014/main" id="{67D857C8-6DBF-1441-BED6-4FF1EB531C36}"/>
                </a:ext>
              </a:extLst>
            </p:cNvPr>
            <p:cNvSpPr/>
            <p:nvPr/>
          </p:nvSpPr>
          <p:spPr>
            <a:xfrm>
              <a:off x="7285281" y="10490852"/>
              <a:ext cx="1214980" cy="124139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Oval 81">
              <a:extLst>
                <a:ext uri="{FF2B5EF4-FFF2-40B4-BE49-F238E27FC236}">
                  <a16:creationId xmlns:a16="http://schemas.microsoft.com/office/drawing/2014/main" id="{7F00163B-8BDB-AF44-A463-AD1ACB8794F0}"/>
                </a:ext>
              </a:extLst>
            </p:cNvPr>
            <p:cNvSpPr/>
            <p:nvPr/>
          </p:nvSpPr>
          <p:spPr>
            <a:xfrm>
              <a:off x="7466026" y="10691378"/>
              <a:ext cx="841075" cy="85935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TextBox 82">
              <a:extLst>
                <a:ext uri="{FF2B5EF4-FFF2-40B4-BE49-F238E27FC236}">
                  <a16:creationId xmlns:a16="http://schemas.microsoft.com/office/drawing/2014/main" id="{560EBA4B-8AEC-D046-B76B-ED0FD5A6C7DD}"/>
                </a:ext>
              </a:extLst>
            </p:cNvPr>
            <p:cNvSpPr txBox="1"/>
            <p:nvPr/>
          </p:nvSpPr>
          <p:spPr>
            <a:xfrm>
              <a:off x="7285282" y="10833164"/>
              <a:ext cx="1214979" cy="584775"/>
            </a:xfrm>
            <a:prstGeom prst="rect">
              <a:avLst/>
            </a:prstGeom>
            <a:noFill/>
          </p:spPr>
          <p:txBody>
            <a:bodyPr wrap="square" rtlCol="0">
              <a:spAutoFit/>
            </a:bodyPr>
            <a:lstStyle/>
            <a:p>
              <a:pPr algn="ctr"/>
              <a:r>
                <a:rPr lang="en-US" sz="1600" b="1" dirty="0" smtClean="0"/>
                <a:t>Taster Sessions</a:t>
              </a:r>
              <a:endParaRPr lang="en-US" sz="1600" b="1" dirty="0"/>
            </a:p>
          </p:txBody>
        </p:sp>
      </p:grpSp>
      <p:cxnSp>
        <p:nvCxnSpPr>
          <p:cNvPr id="134" name="Straight Connector 133">
            <a:extLst>
              <a:ext uri="{FF2B5EF4-FFF2-40B4-BE49-F238E27FC236}">
                <a16:creationId xmlns:a16="http://schemas.microsoft.com/office/drawing/2014/main" id="{F00234DB-30A0-A14D-B827-8C2DCE0238B9}"/>
              </a:ext>
            </a:extLst>
          </p:cNvPr>
          <p:cNvCxnSpPr>
            <a:cxnSpLocks/>
          </p:cNvCxnSpPr>
          <p:nvPr/>
        </p:nvCxnSpPr>
        <p:spPr>
          <a:xfrm flipV="1">
            <a:off x="4495596" y="11046246"/>
            <a:ext cx="103954" cy="593525"/>
          </a:xfrm>
          <a:prstGeom prst="line">
            <a:avLst/>
          </a:prstGeom>
          <a:ln w="57150">
            <a:solidFill>
              <a:srgbClr val="FFC000"/>
            </a:solidFill>
            <a:tailEnd type="oval"/>
          </a:ln>
        </p:spPr>
        <p:style>
          <a:lnRef idx="1">
            <a:schemeClr val="accent1"/>
          </a:lnRef>
          <a:fillRef idx="0">
            <a:schemeClr val="accent1"/>
          </a:fillRef>
          <a:effectRef idx="0">
            <a:schemeClr val="accent1"/>
          </a:effectRef>
          <a:fontRef idx="minor">
            <a:schemeClr val="tx1"/>
          </a:fontRef>
        </p:style>
      </p:cxnSp>
      <p:sp>
        <p:nvSpPr>
          <p:cNvPr id="135" name="TextBox 134">
            <a:extLst>
              <a:ext uri="{FF2B5EF4-FFF2-40B4-BE49-F238E27FC236}">
                <a16:creationId xmlns:a16="http://schemas.microsoft.com/office/drawing/2014/main" id="{37B165B7-AACB-3A4C-A89C-5FD028A89864}"/>
              </a:ext>
            </a:extLst>
          </p:cNvPr>
          <p:cNvSpPr txBox="1"/>
          <p:nvPr/>
        </p:nvSpPr>
        <p:spPr>
          <a:xfrm>
            <a:off x="4278461" y="9652861"/>
            <a:ext cx="1432783" cy="707886"/>
          </a:xfrm>
          <a:prstGeom prst="rect">
            <a:avLst/>
          </a:prstGeom>
          <a:noFill/>
        </p:spPr>
        <p:txBody>
          <a:bodyPr wrap="square" rtlCol="0">
            <a:spAutoFit/>
          </a:bodyPr>
          <a:lstStyle/>
          <a:p>
            <a:r>
              <a:rPr lang="en-US" sz="2000" b="1" i="1" u="sng" dirty="0" smtClean="0">
                <a:solidFill>
                  <a:srgbClr val="00B050"/>
                </a:solidFill>
              </a:rPr>
              <a:t>The Award Segment</a:t>
            </a:r>
            <a:endParaRPr lang="en-US" sz="2000" b="1" i="1" u="sng" dirty="0">
              <a:solidFill>
                <a:srgbClr val="00B050"/>
              </a:solidFill>
            </a:endParaRPr>
          </a:p>
        </p:txBody>
      </p:sp>
      <p:sp>
        <p:nvSpPr>
          <p:cNvPr id="137" name="TextBox 136">
            <a:extLst>
              <a:ext uri="{FF2B5EF4-FFF2-40B4-BE49-F238E27FC236}">
                <a16:creationId xmlns:a16="http://schemas.microsoft.com/office/drawing/2014/main" id="{F4A3E031-B76D-D04F-8233-8F8B5D2D3BA2}"/>
              </a:ext>
            </a:extLst>
          </p:cNvPr>
          <p:cNvSpPr txBox="1"/>
          <p:nvPr/>
        </p:nvSpPr>
        <p:spPr>
          <a:xfrm>
            <a:off x="5670342" y="7638736"/>
            <a:ext cx="958405" cy="646331"/>
          </a:xfrm>
          <a:prstGeom prst="rect">
            <a:avLst/>
          </a:prstGeom>
          <a:noFill/>
        </p:spPr>
        <p:txBody>
          <a:bodyPr wrap="square" rtlCol="0">
            <a:spAutoFit/>
          </a:bodyPr>
          <a:lstStyle/>
          <a:p>
            <a:r>
              <a:rPr lang="en-US" sz="900" dirty="0" smtClean="0"/>
              <a:t>Learning the parts of an engine and what their function is.</a:t>
            </a:r>
            <a:endParaRPr lang="en-US" sz="900" dirty="0"/>
          </a:p>
        </p:txBody>
      </p:sp>
      <p:sp>
        <p:nvSpPr>
          <p:cNvPr id="141" name="TextBox 140">
            <a:extLst>
              <a:ext uri="{FF2B5EF4-FFF2-40B4-BE49-F238E27FC236}">
                <a16:creationId xmlns:a16="http://schemas.microsoft.com/office/drawing/2014/main" id="{88CF6B9A-D161-D94B-838C-8556FFF74B3D}"/>
              </a:ext>
            </a:extLst>
          </p:cNvPr>
          <p:cNvSpPr txBox="1"/>
          <p:nvPr/>
        </p:nvSpPr>
        <p:spPr>
          <a:xfrm>
            <a:off x="5655827" y="11586949"/>
            <a:ext cx="1670656" cy="646331"/>
          </a:xfrm>
          <a:prstGeom prst="rect">
            <a:avLst/>
          </a:prstGeom>
          <a:noFill/>
        </p:spPr>
        <p:txBody>
          <a:bodyPr wrap="square" rtlCol="0">
            <a:spAutoFit/>
          </a:bodyPr>
          <a:lstStyle/>
          <a:p>
            <a:r>
              <a:rPr lang="en-US" sz="900" dirty="0" smtClean="0"/>
              <a:t>Initial sessions include tours and ‘</a:t>
            </a:r>
            <a:r>
              <a:rPr lang="en-US" sz="900" dirty="0" err="1" smtClean="0"/>
              <a:t>meet&amp;greet</a:t>
            </a:r>
            <a:r>
              <a:rPr lang="en-US" sz="900" dirty="0" smtClean="0"/>
              <a:t>’ with course tutors of our Mechanics AP’s such as </a:t>
            </a:r>
            <a:r>
              <a:rPr lang="en-US" sz="900" dirty="0" err="1" smtClean="0"/>
              <a:t>Carworx</a:t>
            </a:r>
            <a:r>
              <a:rPr lang="en-US" sz="900" dirty="0" smtClean="0"/>
              <a:t> and AXLR8…</a:t>
            </a:r>
            <a:endParaRPr lang="en-US" sz="900" dirty="0"/>
          </a:p>
        </p:txBody>
      </p:sp>
      <p:cxnSp>
        <p:nvCxnSpPr>
          <p:cNvPr id="488" name="Straight Connector 487">
            <a:extLst>
              <a:ext uri="{FF2B5EF4-FFF2-40B4-BE49-F238E27FC236}">
                <a16:creationId xmlns:a16="http://schemas.microsoft.com/office/drawing/2014/main" id="{F00234DB-30A0-A14D-B827-8C2DCE0238B9}"/>
              </a:ext>
            </a:extLst>
          </p:cNvPr>
          <p:cNvCxnSpPr>
            <a:cxnSpLocks/>
          </p:cNvCxnSpPr>
          <p:nvPr/>
        </p:nvCxnSpPr>
        <p:spPr>
          <a:xfrm>
            <a:off x="4941567" y="8136566"/>
            <a:ext cx="64657" cy="859936"/>
          </a:xfrm>
          <a:prstGeom prst="line">
            <a:avLst/>
          </a:prstGeom>
          <a:ln w="57150">
            <a:solidFill>
              <a:srgbClr val="FFC000"/>
            </a:solidFill>
            <a:tailEnd type="oval"/>
          </a:ln>
        </p:spPr>
        <p:style>
          <a:lnRef idx="1">
            <a:schemeClr val="accent1"/>
          </a:lnRef>
          <a:fillRef idx="0">
            <a:schemeClr val="accent1"/>
          </a:fillRef>
          <a:effectRef idx="0">
            <a:schemeClr val="accent1"/>
          </a:effectRef>
          <a:fontRef idx="minor">
            <a:schemeClr val="tx1"/>
          </a:fontRef>
        </p:style>
      </p:cxnSp>
      <p:cxnSp>
        <p:nvCxnSpPr>
          <p:cNvPr id="490" name="Straight Connector 489">
            <a:extLst>
              <a:ext uri="{FF2B5EF4-FFF2-40B4-BE49-F238E27FC236}">
                <a16:creationId xmlns:a16="http://schemas.microsoft.com/office/drawing/2014/main" id="{C3FA2F8C-BD2B-EA46-8D5D-0F3383BE1ABC}"/>
              </a:ext>
            </a:extLst>
          </p:cNvPr>
          <p:cNvCxnSpPr>
            <a:cxnSpLocks/>
          </p:cNvCxnSpPr>
          <p:nvPr/>
        </p:nvCxnSpPr>
        <p:spPr>
          <a:xfrm flipV="1">
            <a:off x="5829355" y="11121057"/>
            <a:ext cx="0" cy="518714"/>
          </a:xfrm>
          <a:prstGeom prst="line">
            <a:avLst/>
          </a:prstGeom>
          <a:ln w="57150">
            <a:solidFill>
              <a:srgbClr val="FFC000"/>
            </a:solidFill>
            <a:tailEnd type="oval"/>
          </a:ln>
        </p:spPr>
        <p:style>
          <a:lnRef idx="1">
            <a:schemeClr val="accent1"/>
          </a:lnRef>
          <a:fillRef idx="0">
            <a:schemeClr val="accent1"/>
          </a:fillRef>
          <a:effectRef idx="0">
            <a:schemeClr val="accent1"/>
          </a:effectRef>
          <a:fontRef idx="minor">
            <a:schemeClr val="tx1"/>
          </a:fontRef>
        </p:style>
      </p:cxnSp>
      <p:pic>
        <p:nvPicPr>
          <p:cNvPr id="1068" name="Picture 1067"/>
          <p:cNvPicPr>
            <a:picLocks noChangeAspect="1"/>
          </p:cNvPicPr>
          <p:nvPr/>
        </p:nvPicPr>
        <p:blipFill>
          <a:blip r:embed="rId3" cstate="print">
            <a:clrChange>
              <a:clrFrom>
                <a:srgbClr val="FFFFFD"/>
              </a:clrFrom>
              <a:clrTo>
                <a:srgbClr val="FFFFFD">
                  <a:alpha val="0"/>
                </a:srgbClr>
              </a:clrTo>
            </a:clrChange>
            <a:extLst>
              <a:ext uri="{28A0092B-C50C-407E-A947-70E740481C1C}">
                <a14:useLocalDpi xmlns:a14="http://schemas.microsoft.com/office/drawing/2010/main" val="0"/>
              </a:ext>
            </a:extLst>
          </a:blip>
          <a:stretch>
            <a:fillRect/>
          </a:stretch>
        </p:blipFill>
        <p:spPr>
          <a:xfrm rot="541087">
            <a:off x="3959804" y="10289229"/>
            <a:ext cx="780216" cy="585162"/>
          </a:xfrm>
          <a:prstGeom prst="rect">
            <a:avLst/>
          </a:prstGeom>
        </p:spPr>
      </p:pic>
      <p:sp>
        <p:nvSpPr>
          <p:cNvPr id="467" name="Rectangle 466"/>
          <p:cNvSpPr/>
          <p:nvPr/>
        </p:nvSpPr>
        <p:spPr>
          <a:xfrm>
            <a:off x="5777437" y="810087"/>
            <a:ext cx="2299179" cy="923330"/>
          </a:xfrm>
          <a:prstGeom prst="rect">
            <a:avLst/>
          </a:prstGeom>
          <a:ln w="38100" cap="rnd">
            <a:solidFill>
              <a:srgbClr val="FF0000"/>
            </a:solidFill>
          </a:ln>
        </p:spPr>
        <p:txBody>
          <a:bodyPr wrap="square">
            <a:spAutoFit/>
          </a:bodyPr>
          <a:lstStyle/>
          <a:p>
            <a:r>
              <a:rPr lang="en-GB" sz="900" dirty="0" smtClean="0">
                <a:effectLst>
                  <a:outerShdw blurRad="38100" dist="38100" dir="2700000" algn="tl">
                    <a:srgbClr val="000000">
                      <a:alpha val="43137"/>
                    </a:srgbClr>
                  </a:outerShdw>
                </a:effectLst>
              </a:rPr>
              <a:t>As well as Accredited units; Workshops are on offer throughout the courses including; </a:t>
            </a:r>
          </a:p>
          <a:p>
            <a:pPr marL="171450" indent="-171450">
              <a:buFont typeface="Arial" panose="020B0604020202020204" pitchFamily="34" charset="0"/>
              <a:buChar char="•"/>
            </a:pPr>
            <a:r>
              <a:rPr lang="en-GB" sz="900" dirty="0" smtClean="0">
                <a:effectLst>
                  <a:outerShdw blurRad="38100" dist="38100" dir="2700000" algn="tl">
                    <a:srgbClr val="000000">
                      <a:alpha val="43137"/>
                    </a:srgbClr>
                  </a:outerShdw>
                </a:effectLst>
              </a:rPr>
              <a:t>Knife Crime workshop</a:t>
            </a:r>
          </a:p>
          <a:p>
            <a:pPr marL="171450" indent="-171450">
              <a:buFont typeface="Arial" panose="020B0604020202020204" pitchFamily="34" charset="0"/>
              <a:buChar char="•"/>
            </a:pPr>
            <a:r>
              <a:rPr lang="en-GB" sz="900" dirty="0" smtClean="0">
                <a:effectLst>
                  <a:outerShdw blurRad="38100" dist="38100" dir="2700000" algn="tl">
                    <a:srgbClr val="000000">
                      <a:alpha val="43137"/>
                    </a:srgbClr>
                  </a:outerShdw>
                </a:effectLst>
              </a:rPr>
              <a:t>Sexual Health workshop</a:t>
            </a:r>
          </a:p>
          <a:p>
            <a:pPr marL="171450" indent="-171450">
              <a:buFont typeface="Arial" panose="020B0604020202020204" pitchFamily="34" charset="0"/>
              <a:buChar char="•"/>
            </a:pPr>
            <a:r>
              <a:rPr lang="en-GB" sz="900" dirty="0" smtClean="0">
                <a:effectLst>
                  <a:outerShdw blurRad="38100" dist="38100" dir="2700000" algn="tl">
                    <a:srgbClr val="000000">
                      <a:alpha val="43137"/>
                    </a:srgbClr>
                  </a:outerShdw>
                </a:effectLst>
              </a:rPr>
              <a:t>Mental Health Awareness</a:t>
            </a:r>
          </a:p>
          <a:p>
            <a:pPr marL="171450" indent="-171450">
              <a:buFont typeface="Arial" panose="020B0604020202020204" pitchFamily="34" charset="0"/>
              <a:buChar char="•"/>
            </a:pPr>
            <a:r>
              <a:rPr lang="en-GB" sz="900" dirty="0" smtClean="0">
                <a:effectLst>
                  <a:outerShdw blurRad="38100" dist="38100" dir="2700000" algn="tl">
                    <a:srgbClr val="000000">
                      <a:alpha val="43137"/>
                    </a:srgbClr>
                  </a:outerShdw>
                </a:effectLst>
              </a:rPr>
              <a:t>Smoking Workshop</a:t>
            </a:r>
          </a:p>
        </p:txBody>
      </p:sp>
      <p:grpSp>
        <p:nvGrpSpPr>
          <p:cNvPr id="472" name="Group 471"/>
          <p:cNvGrpSpPr/>
          <p:nvPr/>
        </p:nvGrpSpPr>
        <p:grpSpPr>
          <a:xfrm>
            <a:off x="1267844" y="3986205"/>
            <a:ext cx="1214980" cy="1234099"/>
            <a:chOff x="1212628" y="4031237"/>
            <a:chExt cx="1214980" cy="1304869"/>
          </a:xfrm>
        </p:grpSpPr>
        <p:sp>
          <p:nvSpPr>
            <p:cNvPr id="473" name="Oval 472">
              <a:extLst>
                <a:ext uri="{FF2B5EF4-FFF2-40B4-BE49-F238E27FC236}">
                  <a16:creationId xmlns:a16="http://schemas.microsoft.com/office/drawing/2014/main" id="{73B2E537-2E94-164D-A891-794C913A475F}"/>
                </a:ext>
              </a:extLst>
            </p:cNvPr>
            <p:cNvSpPr/>
            <p:nvPr/>
          </p:nvSpPr>
          <p:spPr>
            <a:xfrm>
              <a:off x="1212628" y="4031237"/>
              <a:ext cx="1214980" cy="130486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4" name="Oval 473">
              <a:extLst>
                <a:ext uri="{FF2B5EF4-FFF2-40B4-BE49-F238E27FC236}">
                  <a16:creationId xmlns:a16="http://schemas.microsoft.com/office/drawing/2014/main" id="{7F00163B-8BDB-AF44-A463-AD1ACB8794F0}"/>
                </a:ext>
              </a:extLst>
            </p:cNvPr>
            <p:cNvSpPr/>
            <p:nvPr/>
          </p:nvSpPr>
          <p:spPr>
            <a:xfrm>
              <a:off x="1399584" y="4232021"/>
              <a:ext cx="841075" cy="9033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5" name="TextBox 474">
              <a:extLst>
                <a:ext uri="{FF2B5EF4-FFF2-40B4-BE49-F238E27FC236}">
                  <a16:creationId xmlns:a16="http://schemas.microsoft.com/office/drawing/2014/main" id="{560EBA4B-8AEC-D046-B76B-ED0FD5A6C7DD}"/>
                </a:ext>
              </a:extLst>
            </p:cNvPr>
            <p:cNvSpPr txBox="1"/>
            <p:nvPr/>
          </p:nvSpPr>
          <p:spPr>
            <a:xfrm>
              <a:off x="1234408" y="4278480"/>
              <a:ext cx="1170599" cy="781023"/>
            </a:xfrm>
            <a:prstGeom prst="rect">
              <a:avLst/>
            </a:prstGeom>
            <a:noFill/>
          </p:spPr>
          <p:txBody>
            <a:bodyPr wrap="square" rtlCol="0">
              <a:spAutoFit/>
            </a:bodyPr>
            <a:lstStyle/>
            <a:p>
              <a:pPr algn="ctr"/>
              <a:r>
                <a:rPr lang="en-US" sz="1400" b="1" dirty="0" smtClean="0"/>
                <a:t>Vehicle Braking Systems</a:t>
              </a:r>
              <a:endParaRPr lang="en-US" sz="1400" b="1" dirty="0"/>
            </a:p>
          </p:txBody>
        </p:sp>
      </p:grpSp>
      <p:grpSp>
        <p:nvGrpSpPr>
          <p:cNvPr id="483" name="Group 482"/>
          <p:cNvGrpSpPr/>
          <p:nvPr/>
        </p:nvGrpSpPr>
        <p:grpSpPr>
          <a:xfrm>
            <a:off x="2409419" y="6202154"/>
            <a:ext cx="1214980" cy="1234099"/>
            <a:chOff x="1212628" y="4031237"/>
            <a:chExt cx="1214980" cy="1304869"/>
          </a:xfrm>
        </p:grpSpPr>
        <p:sp>
          <p:nvSpPr>
            <p:cNvPr id="484" name="Oval 483">
              <a:extLst>
                <a:ext uri="{FF2B5EF4-FFF2-40B4-BE49-F238E27FC236}">
                  <a16:creationId xmlns:a16="http://schemas.microsoft.com/office/drawing/2014/main" id="{73B2E537-2E94-164D-A891-794C913A475F}"/>
                </a:ext>
              </a:extLst>
            </p:cNvPr>
            <p:cNvSpPr/>
            <p:nvPr/>
          </p:nvSpPr>
          <p:spPr>
            <a:xfrm>
              <a:off x="1212628" y="4031237"/>
              <a:ext cx="1214980" cy="130486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5" name="Oval 484">
              <a:extLst>
                <a:ext uri="{FF2B5EF4-FFF2-40B4-BE49-F238E27FC236}">
                  <a16:creationId xmlns:a16="http://schemas.microsoft.com/office/drawing/2014/main" id="{7F00163B-8BDB-AF44-A463-AD1ACB8794F0}"/>
                </a:ext>
              </a:extLst>
            </p:cNvPr>
            <p:cNvSpPr/>
            <p:nvPr/>
          </p:nvSpPr>
          <p:spPr>
            <a:xfrm>
              <a:off x="1399584" y="4232021"/>
              <a:ext cx="841075" cy="9033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6" name="TextBox 485">
              <a:extLst>
                <a:ext uri="{FF2B5EF4-FFF2-40B4-BE49-F238E27FC236}">
                  <a16:creationId xmlns:a16="http://schemas.microsoft.com/office/drawing/2014/main" id="{560EBA4B-8AEC-D046-B76B-ED0FD5A6C7DD}"/>
                </a:ext>
              </a:extLst>
            </p:cNvPr>
            <p:cNvSpPr txBox="1"/>
            <p:nvPr/>
          </p:nvSpPr>
          <p:spPr>
            <a:xfrm>
              <a:off x="1234408" y="4511703"/>
              <a:ext cx="1170599" cy="325427"/>
            </a:xfrm>
            <a:prstGeom prst="rect">
              <a:avLst/>
            </a:prstGeom>
            <a:noFill/>
          </p:spPr>
          <p:txBody>
            <a:bodyPr wrap="square" rtlCol="0">
              <a:spAutoFit/>
            </a:bodyPr>
            <a:lstStyle/>
            <a:p>
              <a:pPr algn="ctr"/>
              <a:r>
                <a:rPr lang="en-US" sz="1400" b="1" dirty="0" smtClean="0"/>
                <a:t>Steering</a:t>
              </a:r>
              <a:endParaRPr lang="en-US" sz="1400" b="1" dirty="0"/>
            </a:p>
          </p:txBody>
        </p:sp>
      </p:grpSp>
      <p:cxnSp>
        <p:nvCxnSpPr>
          <p:cNvPr id="433" name="Straight Connector 432">
            <a:extLst>
              <a:ext uri="{FF2B5EF4-FFF2-40B4-BE49-F238E27FC236}">
                <a16:creationId xmlns:a16="http://schemas.microsoft.com/office/drawing/2014/main" id="{F00234DB-30A0-A14D-B827-8C2DCE0238B9}"/>
              </a:ext>
            </a:extLst>
          </p:cNvPr>
          <p:cNvCxnSpPr>
            <a:cxnSpLocks/>
          </p:cNvCxnSpPr>
          <p:nvPr/>
        </p:nvCxnSpPr>
        <p:spPr>
          <a:xfrm flipH="1" flipV="1">
            <a:off x="4564482" y="1652313"/>
            <a:ext cx="551" cy="657658"/>
          </a:xfrm>
          <a:prstGeom prst="line">
            <a:avLst/>
          </a:prstGeom>
          <a:ln w="57150">
            <a:solidFill>
              <a:srgbClr val="FFC000"/>
            </a:solidFill>
            <a:tailEnd type="oval"/>
          </a:ln>
        </p:spPr>
        <p:style>
          <a:lnRef idx="1">
            <a:schemeClr val="accent1"/>
          </a:lnRef>
          <a:fillRef idx="0">
            <a:schemeClr val="accent1"/>
          </a:fillRef>
          <a:effectRef idx="0">
            <a:schemeClr val="accent1"/>
          </a:effectRef>
          <a:fontRef idx="minor">
            <a:schemeClr val="tx1"/>
          </a:fontRef>
        </p:style>
      </p:cxnSp>
      <p:cxnSp>
        <p:nvCxnSpPr>
          <p:cNvPr id="437" name="Straight Connector 436">
            <a:extLst>
              <a:ext uri="{FF2B5EF4-FFF2-40B4-BE49-F238E27FC236}">
                <a16:creationId xmlns:a16="http://schemas.microsoft.com/office/drawing/2014/main" id="{C3FA2F8C-BD2B-EA46-8D5D-0F3383BE1ABC}"/>
              </a:ext>
            </a:extLst>
          </p:cNvPr>
          <p:cNvCxnSpPr>
            <a:cxnSpLocks/>
          </p:cNvCxnSpPr>
          <p:nvPr/>
        </p:nvCxnSpPr>
        <p:spPr>
          <a:xfrm>
            <a:off x="3102291" y="3831000"/>
            <a:ext cx="0" cy="715812"/>
          </a:xfrm>
          <a:prstGeom prst="line">
            <a:avLst/>
          </a:prstGeom>
          <a:ln w="57150">
            <a:solidFill>
              <a:srgbClr val="FFC000"/>
            </a:solidFill>
            <a:tailEnd type="oval"/>
          </a:ln>
        </p:spPr>
        <p:style>
          <a:lnRef idx="1">
            <a:schemeClr val="accent1"/>
          </a:lnRef>
          <a:fillRef idx="0">
            <a:schemeClr val="accent1"/>
          </a:fillRef>
          <a:effectRef idx="0">
            <a:schemeClr val="accent1"/>
          </a:effectRef>
          <a:fontRef idx="minor">
            <a:schemeClr val="tx1"/>
          </a:fontRef>
        </p:style>
      </p:cxnSp>
      <p:cxnSp>
        <p:nvCxnSpPr>
          <p:cNvPr id="438" name="Straight Connector 437">
            <a:extLst>
              <a:ext uri="{FF2B5EF4-FFF2-40B4-BE49-F238E27FC236}">
                <a16:creationId xmlns:a16="http://schemas.microsoft.com/office/drawing/2014/main" id="{F00234DB-30A0-A14D-B827-8C2DCE0238B9}"/>
              </a:ext>
            </a:extLst>
          </p:cNvPr>
          <p:cNvCxnSpPr>
            <a:cxnSpLocks/>
          </p:cNvCxnSpPr>
          <p:nvPr/>
        </p:nvCxnSpPr>
        <p:spPr>
          <a:xfrm flipH="1" flipV="1">
            <a:off x="7287678" y="3842476"/>
            <a:ext cx="551" cy="657658"/>
          </a:xfrm>
          <a:prstGeom prst="line">
            <a:avLst/>
          </a:prstGeom>
          <a:ln w="57150">
            <a:solidFill>
              <a:srgbClr val="FFC000"/>
            </a:solidFill>
            <a:tailEnd type="oval"/>
          </a:ln>
        </p:spPr>
        <p:style>
          <a:lnRef idx="1">
            <a:schemeClr val="accent1"/>
          </a:lnRef>
          <a:fillRef idx="0">
            <a:schemeClr val="accent1"/>
          </a:fillRef>
          <a:effectRef idx="0">
            <a:schemeClr val="accent1"/>
          </a:effectRef>
          <a:fontRef idx="minor">
            <a:schemeClr val="tx1"/>
          </a:fontRef>
        </p:style>
      </p:cxnSp>
      <p:cxnSp>
        <p:nvCxnSpPr>
          <p:cNvPr id="439" name="Straight Connector 438">
            <a:extLst>
              <a:ext uri="{FF2B5EF4-FFF2-40B4-BE49-F238E27FC236}">
                <a16:creationId xmlns:a16="http://schemas.microsoft.com/office/drawing/2014/main" id="{C3FA2F8C-BD2B-EA46-8D5D-0F3383BE1ABC}"/>
              </a:ext>
            </a:extLst>
          </p:cNvPr>
          <p:cNvCxnSpPr>
            <a:cxnSpLocks/>
          </p:cNvCxnSpPr>
          <p:nvPr/>
        </p:nvCxnSpPr>
        <p:spPr>
          <a:xfrm>
            <a:off x="5390006" y="3934995"/>
            <a:ext cx="29334" cy="635307"/>
          </a:xfrm>
          <a:prstGeom prst="line">
            <a:avLst/>
          </a:prstGeom>
          <a:ln w="57150">
            <a:solidFill>
              <a:srgbClr val="FFC000"/>
            </a:solidFill>
            <a:tailEnd type="oval"/>
          </a:ln>
        </p:spPr>
        <p:style>
          <a:lnRef idx="1">
            <a:schemeClr val="accent1"/>
          </a:lnRef>
          <a:fillRef idx="0">
            <a:schemeClr val="accent1"/>
          </a:fillRef>
          <a:effectRef idx="0">
            <a:schemeClr val="accent1"/>
          </a:effectRef>
          <a:fontRef idx="minor">
            <a:schemeClr val="tx1"/>
          </a:fontRef>
        </p:style>
      </p:cxnSp>
      <p:cxnSp>
        <p:nvCxnSpPr>
          <p:cNvPr id="441" name="Straight Connector 440">
            <a:extLst>
              <a:ext uri="{FF2B5EF4-FFF2-40B4-BE49-F238E27FC236}">
                <a16:creationId xmlns:a16="http://schemas.microsoft.com/office/drawing/2014/main" id="{F00234DB-30A0-A14D-B827-8C2DCE0238B9}"/>
              </a:ext>
            </a:extLst>
          </p:cNvPr>
          <p:cNvCxnSpPr>
            <a:cxnSpLocks/>
          </p:cNvCxnSpPr>
          <p:nvPr/>
        </p:nvCxnSpPr>
        <p:spPr>
          <a:xfrm flipH="1">
            <a:off x="4278461" y="6198521"/>
            <a:ext cx="0" cy="718011"/>
          </a:xfrm>
          <a:prstGeom prst="line">
            <a:avLst/>
          </a:prstGeom>
          <a:ln w="57150">
            <a:solidFill>
              <a:srgbClr val="FFC000"/>
            </a:solidFill>
            <a:tailEnd type="oval"/>
          </a:ln>
        </p:spPr>
        <p:style>
          <a:lnRef idx="1">
            <a:schemeClr val="accent1"/>
          </a:lnRef>
          <a:fillRef idx="0">
            <a:schemeClr val="accent1"/>
          </a:fillRef>
          <a:effectRef idx="0">
            <a:schemeClr val="accent1"/>
          </a:effectRef>
          <a:fontRef idx="minor">
            <a:schemeClr val="tx1"/>
          </a:fontRef>
        </p:style>
      </p:cxnSp>
      <p:cxnSp>
        <p:nvCxnSpPr>
          <p:cNvPr id="443" name="Straight Connector 442">
            <a:extLst>
              <a:ext uri="{FF2B5EF4-FFF2-40B4-BE49-F238E27FC236}">
                <a16:creationId xmlns:a16="http://schemas.microsoft.com/office/drawing/2014/main" id="{F00234DB-30A0-A14D-B827-8C2DCE0238B9}"/>
              </a:ext>
            </a:extLst>
          </p:cNvPr>
          <p:cNvCxnSpPr>
            <a:cxnSpLocks/>
          </p:cNvCxnSpPr>
          <p:nvPr/>
        </p:nvCxnSpPr>
        <p:spPr>
          <a:xfrm flipH="1">
            <a:off x="6251981" y="6131622"/>
            <a:ext cx="0" cy="718011"/>
          </a:xfrm>
          <a:prstGeom prst="line">
            <a:avLst/>
          </a:prstGeom>
          <a:ln w="57150">
            <a:solidFill>
              <a:srgbClr val="FFC000"/>
            </a:solidFill>
            <a:tailEnd type="oval"/>
          </a:ln>
        </p:spPr>
        <p:style>
          <a:lnRef idx="1">
            <a:schemeClr val="accent1"/>
          </a:lnRef>
          <a:fillRef idx="0">
            <a:schemeClr val="accent1"/>
          </a:fillRef>
          <a:effectRef idx="0">
            <a:schemeClr val="accent1"/>
          </a:effectRef>
          <a:fontRef idx="minor">
            <a:schemeClr val="tx1"/>
          </a:fontRef>
        </p:style>
      </p:cxnSp>
      <p:cxnSp>
        <p:nvCxnSpPr>
          <p:cNvPr id="447" name="Straight Connector 446">
            <a:extLst>
              <a:ext uri="{FF2B5EF4-FFF2-40B4-BE49-F238E27FC236}">
                <a16:creationId xmlns:a16="http://schemas.microsoft.com/office/drawing/2014/main" id="{F00234DB-30A0-A14D-B827-8C2DCE0238B9}"/>
              </a:ext>
            </a:extLst>
          </p:cNvPr>
          <p:cNvCxnSpPr>
            <a:cxnSpLocks/>
          </p:cNvCxnSpPr>
          <p:nvPr/>
        </p:nvCxnSpPr>
        <p:spPr>
          <a:xfrm>
            <a:off x="1984661" y="6227940"/>
            <a:ext cx="0" cy="525375"/>
          </a:xfrm>
          <a:prstGeom prst="line">
            <a:avLst/>
          </a:prstGeom>
          <a:ln w="57150">
            <a:solidFill>
              <a:srgbClr val="FFC000"/>
            </a:solidFill>
            <a:tailEnd type="oval"/>
          </a:ln>
        </p:spPr>
        <p:style>
          <a:lnRef idx="1">
            <a:schemeClr val="accent1"/>
          </a:lnRef>
          <a:fillRef idx="0">
            <a:schemeClr val="accent1"/>
          </a:fillRef>
          <a:effectRef idx="0">
            <a:schemeClr val="accent1"/>
          </a:effectRef>
          <a:fontRef idx="minor">
            <a:schemeClr val="tx1"/>
          </a:fontRef>
        </p:style>
      </p:cxnSp>
      <p:grpSp>
        <p:nvGrpSpPr>
          <p:cNvPr id="128" name="Group 127"/>
          <p:cNvGrpSpPr/>
          <p:nvPr/>
        </p:nvGrpSpPr>
        <p:grpSpPr>
          <a:xfrm>
            <a:off x="7797010" y="7184933"/>
            <a:ext cx="1214980" cy="1234099"/>
            <a:chOff x="1212628" y="4031238"/>
            <a:chExt cx="1214980" cy="1304869"/>
          </a:xfrm>
        </p:grpSpPr>
        <p:sp>
          <p:nvSpPr>
            <p:cNvPr id="129" name="Oval 128">
              <a:extLst>
                <a:ext uri="{FF2B5EF4-FFF2-40B4-BE49-F238E27FC236}">
                  <a16:creationId xmlns:a16="http://schemas.microsoft.com/office/drawing/2014/main" id="{73B2E537-2E94-164D-A891-794C913A475F}"/>
                </a:ext>
              </a:extLst>
            </p:cNvPr>
            <p:cNvSpPr/>
            <p:nvPr/>
          </p:nvSpPr>
          <p:spPr>
            <a:xfrm>
              <a:off x="1212628" y="4031238"/>
              <a:ext cx="1214980" cy="130486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0" name="Oval 129">
              <a:extLst>
                <a:ext uri="{FF2B5EF4-FFF2-40B4-BE49-F238E27FC236}">
                  <a16:creationId xmlns:a16="http://schemas.microsoft.com/office/drawing/2014/main" id="{7F00163B-8BDB-AF44-A463-AD1ACB8794F0}"/>
                </a:ext>
              </a:extLst>
            </p:cNvPr>
            <p:cNvSpPr/>
            <p:nvPr/>
          </p:nvSpPr>
          <p:spPr>
            <a:xfrm>
              <a:off x="1399584" y="4232021"/>
              <a:ext cx="841075" cy="9033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1" name="TextBox 130">
              <a:extLst>
                <a:ext uri="{FF2B5EF4-FFF2-40B4-BE49-F238E27FC236}">
                  <a16:creationId xmlns:a16="http://schemas.microsoft.com/office/drawing/2014/main" id="{560EBA4B-8AEC-D046-B76B-ED0FD5A6C7DD}"/>
                </a:ext>
              </a:extLst>
            </p:cNvPr>
            <p:cNvSpPr txBox="1"/>
            <p:nvPr/>
          </p:nvSpPr>
          <p:spPr>
            <a:xfrm>
              <a:off x="1234408" y="4511703"/>
              <a:ext cx="1170599" cy="325427"/>
            </a:xfrm>
            <a:prstGeom prst="rect">
              <a:avLst/>
            </a:prstGeom>
            <a:noFill/>
          </p:spPr>
          <p:txBody>
            <a:bodyPr wrap="square" rtlCol="0">
              <a:spAutoFit/>
            </a:bodyPr>
            <a:lstStyle/>
            <a:p>
              <a:pPr algn="ctr"/>
              <a:r>
                <a:rPr lang="en-US" sz="1400" b="1" dirty="0" smtClean="0"/>
                <a:t>Suspension</a:t>
              </a:r>
              <a:endParaRPr lang="en-US" sz="1400" b="1" dirty="0"/>
            </a:p>
          </p:txBody>
        </p:sp>
      </p:grpSp>
      <p:grpSp>
        <p:nvGrpSpPr>
          <p:cNvPr id="132" name="Group 131"/>
          <p:cNvGrpSpPr/>
          <p:nvPr/>
        </p:nvGrpSpPr>
        <p:grpSpPr>
          <a:xfrm>
            <a:off x="5829355" y="9159230"/>
            <a:ext cx="2320810" cy="1758639"/>
            <a:chOff x="-2676061" y="515712"/>
            <a:chExt cx="2320810" cy="1758639"/>
          </a:xfrm>
        </p:grpSpPr>
        <p:grpSp>
          <p:nvGrpSpPr>
            <p:cNvPr id="133" name="Group 132"/>
            <p:cNvGrpSpPr/>
            <p:nvPr/>
          </p:nvGrpSpPr>
          <p:grpSpPr>
            <a:xfrm>
              <a:off x="-2676061" y="515712"/>
              <a:ext cx="2320810" cy="1268715"/>
              <a:chOff x="-2676061" y="515712"/>
              <a:chExt cx="2320810" cy="1268715"/>
            </a:xfrm>
          </p:grpSpPr>
          <p:sp>
            <p:nvSpPr>
              <p:cNvPr id="138" name="Rectangle 137"/>
              <p:cNvSpPr/>
              <p:nvPr/>
            </p:nvSpPr>
            <p:spPr>
              <a:xfrm>
                <a:off x="-2676061" y="999597"/>
                <a:ext cx="2320810" cy="784830"/>
              </a:xfrm>
              <a:prstGeom prst="rect">
                <a:avLst/>
              </a:prstGeom>
              <a:ln w="38100" cap="rnd">
                <a:solidFill>
                  <a:srgbClr val="FF0000"/>
                </a:solidFill>
              </a:ln>
            </p:spPr>
            <p:txBody>
              <a:bodyPr wrap="square">
                <a:spAutoFit/>
              </a:bodyPr>
              <a:lstStyle/>
              <a:p>
                <a:r>
                  <a:rPr lang="en-GB" sz="900" b="1" u="sng" dirty="0" smtClean="0"/>
                  <a:t>Taster Sessions</a:t>
                </a:r>
              </a:p>
              <a:p>
                <a:r>
                  <a:rPr lang="en-GB" sz="900" dirty="0" smtClean="0"/>
                  <a:t>Introduction sessions using feedback from students area of interest to help decide which route/course to take; Motorbike Mechanics, Car Mechanics, bicycle mechanics…</a:t>
                </a:r>
                <a:endParaRPr lang="en-GB" sz="900" dirty="0" smtClean="0">
                  <a:effectLst>
                    <a:outerShdw blurRad="38100" dist="38100" dir="2700000" algn="tl">
                      <a:srgbClr val="000000">
                        <a:alpha val="43137"/>
                      </a:srgbClr>
                    </a:outerShdw>
                  </a:effectLst>
                </a:endParaRPr>
              </a:p>
            </p:txBody>
          </p:sp>
          <p:pic>
            <p:nvPicPr>
              <p:cNvPr id="139" name="Picture 18" descr="Image result for road signs men at work"/>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98737" l="294" r="97650">
                            <a14:foregroundMark x1="28731" y1="44947" x2="75029" y2="73604"/>
                            <a14:foregroundMark x1="55170" y1="22473" x2="27615" y2="89827"/>
                            <a14:foregroundMark x1="25441" y1="68617" x2="87133" y2="86104"/>
                            <a14:foregroundMark x1="45182" y1="29189" x2="53878" y2="40758"/>
                            <a14:foregroundMark x1="48825" y1="20944" x2="58284" y2="33311"/>
                            <a14:foregroundMark x1="41539" y1="19282" x2="50999" y2="3657"/>
                            <a14:foregroundMark x1="57521" y1="19282" x2="96181" y2="91888"/>
                            <a14:foregroundMark x1="14571" y1="96011" x2="97650" y2="95146"/>
                            <a14:foregroundMark x1="24031" y1="80319" x2="75029" y2="84441"/>
                            <a14:foregroundMark x1="60458" y1="45678" x2="79436" y2="77061"/>
                            <a14:foregroundMark x1="55347" y1="34176" x2="67039" y2="48138"/>
                            <a14:foregroundMark x1="39307" y1="48138" x2="30611" y2="76197"/>
                            <a14:foregroundMark x1="23325" y1="71277" x2="40071" y2="42420"/>
                            <a14:foregroundMark x1="18919" y1="80319" x2="69213" y2="82779"/>
                            <a14:foregroundMark x1="26968" y1="79521" x2="22562" y2="91888"/>
                            <a14:foregroundMark x1="19624" y1="75399" x2="81610" y2="88564"/>
                            <a14:foregroundMark x1="69918" y1="74535" x2="41539" y2="89428"/>
                            <a14:foregroundMark x1="31316" y1="71277" x2="14571" y2="91888"/>
                            <a14:foregroundMark x1="20388" y1="63032" x2="5053" y2="93551"/>
                            <a14:foregroundMark x1="12338" y1="86104" x2="41539" y2="78657"/>
                            <a14:foregroundMark x1="38014" y1="23737" x2="53408" y2="133"/>
                            <a14:foregroundMark x1="54877" y1="27128" x2="43478" y2="79388"/>
                            <a14:foregroundMark x1="43948" y1="40625" x2="34019" y2="91157"/>
                            <a14:foregroundMark x1="8696" y1="82713" x2="294" y2="91755"/>
                            <a14:foregroundMark x1="7697" y1="90625" x2="37485" y2="37234"/>
                            <a14:foregroundMark x1="24618" y1="56316" x2="45476" y2="14162"/>
                            <a14:foregroundMark x1="46945" y1="4056" x2="63807" y2="33311"/>
                            <a14:foregroundMark x1="52409" y1="3524" x2="82197" y2="56915"/>
                            <a14:foregroundMark x1="21093" y1="95080" x2="6698" y2="97340"/>
                            <a14:foregroundMark x1="7109" y1="93617" x2="1175" y2="98737"/>
                            <a14:foregroundMark x1="46298" y1="82779" x2="60458" y2="90093"/>
                            <a14:backgroundMark x1="1586" y1="97407" x2="2761" y2="98737"/>
                          </a14:backgroundRemoval>
                        </a14:imgEffect>
                      </a14:imgLayer>
                    </a14:imgProps>
                  </a:ext>
                  <a:ext uri="{28A0092B-C50C-407E-A947-70E740481C1C}">
                    <a14:useLocalDpi xmlns:a14="http://schemas.microsoft.com/office/drawing/2010/main" val="0"/>
                  </a:ext>
                </a:extLst>
              </a:blip>
              <a:srcRect/>
              <a:stretch>
                <a:fillRect/>
              </a:stretch>
            </p:blipFill>
            <p:spPr bwMode="auto">
              <a:xfrm>
                <a:off x="-883905" y="515712"/>
                <a:ext cx="492039" cy="434799"/>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36" name="Straight Connector 135">
              <a:extLst>
                <a:ext uri="{FF2B5EF4-FFF2-40B4-BE49-F238E27FC236}">
                  <a16:creationId xmlns:a16="http://schemas.microsoft.com/office/drawing/2014/main" id="{86EB846A-C08D-8E44-A8A5-1C8D76F96038}"/>
                </a:ext>
              </a:extLst>
            </p:cNvPr>
            <p:cNvCxnSpPr>
              <a:cxnSpLocks/>
              <a:stCxn id="138" idx="2"/>
            </p:cNvCxnSpPr>
            <p:nvPr/>
          </p:nvCxnSpPr>
          <p:spPr>
            <a:xfrm>
              <a:off x="-1515656" y="1784427"/>
              <a:ext cx="51248" cy="489924"/>
            </a:xfrm>
            <a:prstGeom prst="line">
              <a:avLst/>
            </a:prstGeom>
            <a:ln w="57150">
              <a:solidFill>
                <a:srgbClr val="FF0000"/>
              </a:solidFill>
              <a:tailEnd type="oval"/>
            </a:ln>
          </p:spPr>
          <p:style>
            <a:lnRef idx="1">
              <a:schemeClr val="accent1"/>
            </a:lnRef>
            <a:fillRef idx="0">
              <a:schemeClr val="accent1"/>
            </a:fillRef>
            <a:effectRef idx="0">
              <a:schemeClr val="accent1"/>
            </a:effectRef>
            <a:fontRef idx="minor">
              <a:schemeClr val="tx1"/>
            </a:fontRef>
          </p:style>
        </p:cxnSp>
      </p:grpSp>
      <p:cxnSp>
        <p:nvCxnSpPr>
          <p:cNvPr id="140" name="Straight Connector 139">
            <a:extLst>
              <a:ext uri="{FF2B5EF4-FFF2-40B4-BE49-F238E27FC236}">
                <a16:creationId xmlns:a16="http://schemas.microsoft.com/office/drawing/2014/main" id="{86EB846A-C08D-8E44-A8A5-1C8D76F96038}"/>
              </a:ext>
            </a:extLst>
          </p:cNvPr>
          <p:cNvCxnSpPr>
            <a:cxnSpLocks/>
          </p:cNvCxnSpPr>
          <p:nvPr/>
        </p:nvCxnSpPr>
        <p:spPr>
          <a:xfrm>
            <a:off x="4871432" y="10351717"/>
            <a:ext cx="70135" cy="528530"/>
          </a:xfrm>
          <a:prstGeom prst="line">
            <a:avLst/>
          </a:prstGeom>
          <a:ln w="57150">
            <a:solidFill>
              <a:srgbClr val="FF0000"/>
            </a:solidFill>
            <a:tailEnd type="oval"/>
          </a:ln>
        </p:spPr>
        <p:style>
          <a:lnRef idx="1">
            <a:schemeClr val="accent1"/>
          </a:lnRef>
          <a:fillRef idx="0">
            <a:schemeClr val="accent1"/>
          </a:fillRef>
          <a:effectRef idx="0">
            <a:schemeClr val="accent1"/>
          </a:effectRef>
          <a:fontRef idx="minor">
            <a:schemeClr val="tx1"/>
          </a:fontRef>
        </p:style>
      </p:cxnSp>
      <p:sp>
        <p:nvSpPr>
          <p:cNvPr id="142" name="TextBox 141">
            <a:extLst>
              <a:ext uri="{FF2B5EF4-FFF2-40B4-BE49-F238E27FC236}">
                <a16:creationId xmlns:a16="http://schemas.microsoft.com/office/drawing/2014/main" id="{37B165B7-AACB-3A4C-A89C-5FD028A89864}"/>
              </a:ext>
            </a:extLst>
          </p:cNvPr>
          <p:cNvSpPr txBox="1"/>
          <p:nvPr/>
        </p:nvSpPr>
        <p:spPr>
          <a:xfrm>
            <a:off x="-120463" y="3674507"/>
            <a:ext cx="1432783" cy="1015663"/>
          </a:xfrm>
          <a:prstGeom prst="rect">
            <a:avLst/>
          </a:prstGeom>
          <a:noFill/>
        </p:spPr>
        <p:txBody>
          <a:bodyPr wrap="square" rtlCol="0">
            <a:spAutoFit/>
          </a:bodyPr>
          <a:lstStyle/>
          <a:p>
            <a:pPr algn="ctr"/>
            <a:r>
              <a:rPr lang="en-US" sz="2000" b="1" dirty="0" smtClean="0">
                <a:solidFill>
                  <a:srgbClr val="00B050"/>
                </a:solidFill>
              </a:rPr>
              <a:t>The</a:t>
            </a:r>
            <a:r>
              <a:rPr lang="en-US" sz="2000" b="1" i="1" u="sng" dirty="0" smtClean="0">
                <a:solidFill>
                  <a:srgbClr val="00B050"/>
                </a:solidFill>
              </a:rPr>
              <a:t> Certificate </a:t>
            </a:r>
            <a:r>
              <a:rPr lang="en-US" sz="2000" b="1" dirty="0" smtClean="0">
                <a:solidFill>
                  <a:srgbClr val="00B050"/>
                </a:solidFill>
              </a:rPr>
              <a:t>Segment</a:t>
            </a:r>
            <a:endParaRPr lang="en-US" sz="2000" b="1" dirty="0">
              <a:solidFill>
                <a:srgbClr val="00B050"/>
              </a:solidFill>
            </a:endParaRPr>
          </a:p>
        </p:txBody>
      </p:sp>
      <p:cxnSp>
        <p:nvCxnSpPr>
          <p:cNvPr id="143" name="Straight Connector 142">
            <a:extLst>
              <a:ext uri="{FF2B5EF4-FFF2-40B4-BE49-F238E27FC236}">
                <a16:creationId xmlns:a16="http://schemas.microsoft.com/office/drawing/2014/main" id="{86EB846A-C08D-8E44-A8A5-1C8D76F96038}"/>
              </a:ext>
            </a:extLst>
          </p:cNvPr>
          <p:cNvCxnSpPr>
            <a:cxnSpLocks/>
          </p:cNvCxnSpPr>
          <p:nvPr/>
        </p:nvCxnSpPr>
        <p:spPr>
          <a:xfrm>
            <a:off x="590622" y="4634748"/>
            <a:ext cx="434807" cy="533911"/>
          </a:xfrm>
          <a:prstGeom prst="line">
            <a:avLst/>
          </a:prstGeom>
          <a:ln w="57150">
            <a:solidFill>
              <a:srgbClr val="FF0000"/>
            </a:solidFill>
            <a:tailEnd type="ova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86EB846A-C08D-8E44-A8A5-1C8D76F96038}"/>
              </a:ext>
            </a:extLst>
          </p:cNvPr>
          <p:cNvCxnSpPr>
            <a:cxnSpLocks/>
          </p:cNvCxnSpPr>
          <p:nvPr/>
        </p:nvCxnSpPr>
        <p:spPr>
          <a:xfrm flipH="1">
            <a:off x="7744336" y="4023242"/>
            <a:ext cx="878559" cy="608430"/>
          </a:xfrm>
          <a:prstGeom prst="line">
            <a:avLst/>
          </a:prstGeom>
          <a:ln w="57150">
            <a:solidFill>
              <a:srgbClr val="FF0000"/>
            </a:solidFill>
            <a:tailEnd type="oval"/>
          </a:ln>
        </p:spPr>
        <p:style>
          <a:lnRef idx="1">
            <a:schemeClr val="accent1"/>
          </a:lnRef>
          <a:fillRef idx="0">
            <a:schemeClr val="accent1"/>
          </a:fillRef>
          <a:effectRef idx="0">
            <a:schemeClr val="accent1"/>
          </a:effectRef>
          <a:fontRef idx="minor">
            <a:schemeClr val="tx1"/>
          </a:fontRef>
        </p:style>
      </p:cxnSp>
      <p:sp>
        <p:nvSpPr>
          <p:cNvPr id="146" name="TextBox 145">
            <a:extLst>
              <a:ext uri="{FF2B5EF4-FFF2-40B4-BE49-F238E27FC236}">
                <a16:creationId xmlns:a16="http://schemas.microsoft.com/office/drawing/2014/main" id="{37B165B7-AACB-3A4C-A89C-5FD028A89864}"/>
              </a:ext>
            </a:extLst>
          </p:cNvPr>
          <p:cNvSpPr txBox="1"/>
          <p:nvPr/>
        </p:nvSpPr>
        <p:spPr>
          <a:xfrm>
            <a:off x="8358986" y="3355336"/>
            <a:ext cx="1432783" cy="1015663"/>
          </a:xfrm>
          <a:prstGeom prst="rect">
            <a:avLst/>
          </a:prstGeom>
          <a:noFill/>
        </p:spPr>
        <p:txBody>
          <a:bodyPr wrap="square" rtlCol="0">
            <a:spAutoFit/>
          </a:bodyPr>
          <a:lstStyle/>
          <a:p>
            <a:pPr algn="ctr"/>
            <a:r>
              <a:rPr lang="en-US" sz="2000" b="1" dirty="0" smtClean="0">
                <a:solidFill>
                  <a:srgbClr val="00B050"/>
                </a:solidFill>
              </a:rPr>
              <a:t>The</a:t>
            </a:r>
            <a:r>
              <a:rPr lang="en-US" sz="2000" b="1" i="1" u="sng" dirty="0" smtClean="0">
                <a:solidFill>
                  <a:srgbClr val="00B050"/>
                </a:solidFill>
              </a:rPr>
              <a:t> Diploma </a:t>
            </a:r>
            <a:r>
              <a:rPr lang="en-US" sz="2000" b="1" dirty="0" smtClean="0">
                <a:solidFill>
                  <a:srgbClr val="00B050"/>
                </a:solidFill>
              </a:rPr>
              <a:t>Segment</a:t>
            </a:r>
            <a:endParaRPr lang="en-US" sz="2000" b="1" dirty="0">
              <a:solidFill>
                <a:srgbClr val="00B050"/>
              </a:solidFill>
            </a:endParaRPr>
          </a:p>
        </p:txBody>
      </p:sp>
      <p:sp>
        <p:nvSpPr>
          <p:cNvPr id="149" name="TextBox 148">
            <a:extLst>
              <a:ext uri="{FF2B5EF4-FFF2-40B4-BE49-F238E27FC236}">
                <a16:creationId xmlns:a16="http://schemas.microsoft.com/office/drawing/2014/main" id="{88CF6B9A-D161-D94B-838C-8556FFF74B3D}"/>
              </a:ext>
            </a:extLst>
          </p:cNvPr>
          <p:cNvSpPr txBox="1"/>
          <p:nvPr/>
        </p:nvSpPr>
        <p:spPr>
          <a:xfrm>
            <a:off x="2891600" y="11627746"/>
            <a:ext cx="2498406" cy="646331"/>
          </a:xfrm>
          <a:prstGeom prst="rect">
            <a:avLst/>
          </a:prstGeom>
          <a:noFill/>
        </p:spPr>
        <p:txBody>
          <a:bodyPr wrap="square" rtlCol="0">
            <a:spAutoFit/>
          </a:bodyPr>
          <a:lstStyle/>
          <a:p>
            <a:r>
              <a:rPr lang="en-US" sz="900" dirty="0" smtClean="0"/>
              <a:t>Award segment is the first of 2 qualifications offered; with potential for an optional third qualification in the form of a Diploma -  subject to completion of ‘Award’ and ‘Certificate’.</a:t>
            </a:r>
            <a:endParaRPr lang="en-US" sz="900" dirty="0"/>
          </a:p>
        </p:txBody>
      </p:sp>
      <p:grpSp>
        <p:nvGrpSpPr>
          <p:cNvPr id="150" name="Group 149"/>
          <p:cNvGrpSpPr/>
          <p:nvPr/>
        </p:nvGrpSpPr>
        <p:grpSpPr>
          <a:xfrm>
            <a:off x="1494163" y="10563358"/>
            <a:ext cx="1214980" cy="1234099"/>
            <a:chOff x="1212628" y="4031237"/>
            <a:chExt cx="1214980" cy="1304869"/>
          </a:xfrm>
        </p:grpSpPr>
        <p:sp>
          <p:nvSpPr>
            <p:cNvPr id="151" name="Oval 150">
              <a:extLst>
                <a:ext uri="{FF2B5EF4-FFF2-40B4-BE49-F238E27FC236}">
                  <a16:creationId xmlns:a16="http://schemas.microsoft.com/office/drawing/2014/main" id="{73B2E537-2E94-164D-A891-794C913A475F}"/>
                </a:ext>
              </a:extLst>
            </p:cNvPr>
            <p:cNvSpPr/>
            <p:nvPr/>
          </p:nvSpPr>
          <p:spPr>
            <a:xfrm>
              <a:off x="1212628" y="4031237"/>
              <a:ext cx="1214980" cy="130486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2" name="Oval 151">
              <a:extLst>
                <a:ext uri="{FF2B5EF4-FFF2-40B4-BE49-F238E27FC236}">
                  <a16:creationId xmlns:a16="http://schemas.microsoft.com/office/drawing/2014/main" id="{7F00163B-8BDB-AF44-A463-AD1ACB8794F0}"/>
                </a:ext>
              </a:extLst>
            </p:cNvPr>
            <p:cNvSpPr/>
            <p:nvPr/>
          </p:nvSpPr>
          <p:spPr>
            <a:xfrm>
              <a:off x="1399584" y="4232021"/>
              <a:ext cx="841075" cy="9033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TextBox 154">
              <a:extLst>
                <a:ext uri="{FF2B5EF4-FFF2-40B4-BE49-F238E27FC236}">
                  <a16:creationId xmlns:a16="http://schemas.microsoft.com/office/drawing/2014/main" id="{560EBA4B-8AEC-D046-B76B-ED0FD5A6C7DD}"/>
                </a:ext>
              </a:extLst>
            </p:cNvPr>
            <p:cNvSpPr txBox="1"/>
            <p:nvPr/>
          </p:nvSpPr>
          <p:spPr>
            <a:xfrm>
              <a:off x="1246917" y="4434518"/>
              <a:ext cx="1170599" cy="553224"/>
            </a:xfrm>
            <a:prstGeom prst="rect">
              <a:avLst/>
            </a:prstGeom>
            <a:noFill/>
          </p:spPr>
          <p:txBody>
            <a:bodyPr wrap="square" rtlCol="0">
              <a:spAutoFit/>
            </a:bodyPr>
            <a:lstStyle/>
            <a:p>
              <a:pPr algn="ctr"/>
              <a:r>
                <a:rPr lang="en-US" sz="1400" b="1" dirty="0" smtClean="0"/>
                <a:t>Health &amp; Safety</a:t>
              </a:r>
              <a:endParaRPr lang="en-US" sz="1400" b="1" dirty="0"/>
            </a:p>
          </p:txBody>
        </p:sp>
      </p:grpSp>
      <p:sp>
        <p:nvSpPr>
          <p:cNvPr id="156" name="TextBox 155">
            <a:extLst>
              <a:ext uri="{FF2B5EF4-FFF2-40B4-BE49-F238E27FC236}">
                <a16:creationId xmlns:a16="http://schemas.microsoft.com/office/drawing/2014/main" id="{88CF6B9A-D161-D94B-838C-8556FFF74B3D}"/>
              </a:ext>
            </a:extLst>
          </p:cNvPr>
          <p:cNvSpPr txBox="1"/>
          <p:nvPr/>
        </p:nvSpPr>
        <p:spPr>
          <a:xfrm>
            <a:off x="1746655" y="9596286"/>
            <a:ext cx="1670656" cy="923330"/>
          </a:xfrm>
          <a:prstGeom prst="rect">
            <a:avLst/>
          </a:prstGeom>
          <a:noFill/>
        </p:spPr>
        <p:txBody>
          <a:bodyPr wrap="square" rtlCol="0">
            <a:spAutoFit/>
          </a:bodyPr>
          <a:lstStyle/>
          <a:p>
            <a:r>
              <a:rPr lang="en-US" sz="900" dirty="0" smtClean="0"/>
              <a:t>Development of students understanding of ‘a live </a:t>
            </a:r>
            <a:r>
              <a:rPr lang="en-US" sz="900" dirty="0"/>
              <a:t>w</a:t>
            </a:r>
            <a:r>
              <a:rPr lang="en-US" sz="900" dirty="0" smtClean="0"/>
              <a:t>orkshop’ including demonstrations and observations of tools being used by industry experts.</a:t>
            </a:r>
            <a:endParaRPr lang="en-US" sz="900" dirty="0"/>
          </a:p>
        </p:txBody>
      </p:sp>
      <p:cxnSp>
        <p:nvCxnSpPr>
          <p:cNvPr id="158" name="Straight Connector 157">
            <a:extLst>
              <a:ext uri="{FF2B5EF4-FFF2-40B4-BE49-F238E27FC236}">
                <a16:creationId xmlns:a16="http://schemas.microsoft.com/office/drawing/2014/main" id="{F00234DB-30A0-A14D-B827-8C2DCE0238B9}"/>
              </a:ext>
            </a:extLst>
          </p:cNvPr>
          <p:cNvCxnSpPr>
            <a:cxnSpLocks/>
          </p:cNvCxnSpPr>
          <p:nvPr/>
        </p:nvCxnSpPr>
        <p:spPr>
          <a:xfrm flipH="1">
            <a:off x="1259853" y="10045275"/>
            <a:ext cx="521955" cy="315472"/>
          </a:xfrm>
          <a:prstGeom prst="line">
            <a:avLst/>
          </a:prstGeom>
          <a:ln w="57150">
            <a:solidFill>
              <a:srgbClr val="FFC000"/>
            </a:solidFill>
            <a:tailEnd type="oval"/>
          </a:ln>
        </p:spPr>
        <p:style>
          <a:lnRef idx="1">
            <a:schemeClr val="accent1"/>
          </a:lnRef>
          <a:fillRef idx="0">
            <a:schemeClr val="accent1"/>
          </a:fillRef>
          <a:effectRef idx="0">
            <a:schemeClr val="accent1"/>
          </a:effectRef>
          <a:fontRef idx="minor">
            <a:schemeClr val="tx1"/>
          </a:fontRef>
        </p:style>
      </p:cxnSp>
      <p:sp>
        <p:nvSpPr>
          <p:cNvPr id="161" name="TextBox 160">
            <a:extLst>
              <a:ext uri="{FF2B5EF4-FFF2-40B4-BE49-F238E27FC236}">
                <a16:creationId xmlns:a16="http://schemas.microsoft.com/office/drawing/2014/main" id="{88CF6B9A-D161-D94B-838C-8556FFF74B3D}"/>
              </a:ext>
            </a:extLst>
          </p:cNvPr>
          <p:cNvSpPr txBox="1"/>
          <p:nvPr/>
        </p:nvSpPr>
        <p:spPr>
          <a:xfrm>
            <a:off x="0" y="8590056"/>
            <a:ext cx="1218902" cy="923330"/>
          </a:xfrm>
          <a:prstGeom prst="rect">
            <a:avLst/>
          </a:prstGeom>
          <a:noFill/>
        </p:spPr>
        <p:txBody>
          <a:bodyPr wrap="square" rtlCol="0">
            <a:spAutoFit/>
          </a:bodyPr>
          <a:lstStyle/>
          <a:p>
            <a:r>
              <a:rPr lang="en-US" sz="900" dirty="0" smtClean="0"/>
              <a:t>Safety Procedures – Manual handing tasks; improving knowledge of tools, their function and their purpose.</a:t>
            </a:r>
            <a:endParaRPr lang="en-US" sz="900" dirty="0"/>
          </a:p>
        </p:txBody>
      </p:sp>
      <p:cxnSp>
        <p:nvCxnSpPr>
          <p:cNvPr id="162" name="Straight Connector 161">
            <a:extLst>
              <a:ext uri="{FF2B5EF4-FFF2-40B4-BE49-F238E27FC236}">
                <a16:creationId xmlns:a16="http://schemas.microsoft.com/office/drawing/2014/main" id="{F00234DB-30A0-A14D-B827-8C2DCE0238B9}"/>
              </a:ext>
            </a:extLst>
          </p:cNvPr>
          <p:cNvCxnSpPr>
            <a:cxnSpLocks/>
          </p:cNvCxnSpPr>
          <p:nvPr/>
        </p:nvCxnSpPr>
        <p:spPr>
          <a:xfrm>
            <a:off x="779858" y="9322662"/>
            <a:ext cx="353792" cy="429239"/>
          </a:xfrm>
          <a:prstGeom prst="line">
            <a:avLst/>
          </a:prstGeom>
          <a:ln w="57150">
            <a:solidFill>
              <a:srgbClr val="FFC000"/>
            </a:solidFill>
            <a:tailEnd type="oval"/>
          </a:ln>
        </p:spPr>
        <p:style>
          <a:lnRef idx="1">
            <a:schemeClr val="accent1"/>
          </a:lnRef>
          <a:fillRef idx="0">
            <a:schemeClr val="accent1"/>
          </a:fillRef>
          <a:effectRef idx="0">
            <a:schemeClr val="accent1"/>
          </a:effectRef>
          <a:fontRef idx="minor">
            <a:schemeClr val="tx1"/>
          </a:fontRef>
        </p:style>
      </p:cxnSp>
      <p:pic>
        <p:nvPicPr>
          <p:cNvPr id="1026" name="Picture 2" descr="Health And Safety In The Workplace For Employer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872" y="11204817"/>
            <a:ext cx="1252264" cy="98268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ealth &amp; Safety - Business | Legal Tips and Comparative Legal Insurance  Quote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407" y="7610458"/>
            <a:ext cx="1449219" cy="985746"/>
          </a:xfrm>
          <a:prstGeom prst="rect">
            <a:avLst/>
          </a:prstGeom>
          <a:noFill/>
          <a:extLst>
            <a:ext uri="{909E8E84-426E-40DD-AFC4-6F175D3DCCD1}">
              <a14:hiddenFill xmlns:a14="http://schemas.microsoft.com/office/drawing/2010/main">
                <a:solidFill>
                  <a:srgbClr val="FFFFFF"/>
                </a:solidFill>
              </a14:hiddenFill>
            </a:ext>
          </a:extLst>
        </p:spPr>
      </p:pic>
      <p:sp>
        <p:nvSpPr>
          <p:cNvPr id="165" name="TextBox 164">
            <a:extLst>
              <a:ext uri="{FF2B5EF4-FFF2-40B4-BE49-F238E27FC236}">
                <a16:creationId xmlns:a16="http://schemas.microsoft.com/office/drawing/2014/main" id="{37B165B7-AACB-3A4C-A89C-5FD028A89864}"/>
              </a:ext>
            </a:extLst>
          </p:cNvPr>
          <p:cNvSpPr txBox="1"/>
          <p:nvPr/>
        </p:nvSpPr>
        <p:spPr>
          <a:xfrm rot="879133">
            <a:off x="-69206" y="10564773"/>
            <a:ext cx="1888745" cy="646331"/>
          </a:xfrm>
          <a:prstGeom prst="rect">
            <a:avLst/>
          </a:prstGeom>
          <a:noFill/>
        </p:spPr>
        <p:txBody>
          <a:bodyPr wrap="square" rtlCol="0">
            <a:spAutoFit/>
          </a:bodyPr>
          <a:lstStyle/>
          <a:p>
            <a:r>
              <a:rPr lang="en-US" b="1" i="1" dirty="0" smtClean="0">
                <a:solidFill>
                  <a:srgbClr val="00B050"/>
                </a:solidFill>
              </a:rPr>
              <a:t>PPE &amp; Competency </a:t>
            </a:r>
            <a:endParaRPr lang="en-US" b="1" i="1" dirty="0">
              <a:solidFill>
                <a:srgbClr val="00B050"/>
              </a:solidFill>
            </a:endParaRPr>
          </a:p>
        </p:txBody>
      </p:sp>
      <p:grpSp>
        <p:nvGrpSpPr>
          <p:cNvPr id="166" name="Group 165"/>
          <p:cNvGrpSpPr/>
          <p:nvPr/>
        </p:nvGrpSpPr>
        <p:grpSpPr>
          <a:xfrm>
            <a:off x="3574360" y="8368789"/>
            <a:ext cx="1214980" cy="1234099"/>
            <a:chOff x="1212628" y="4031237"/>
            <a:chExt cx="1214980" cy="1304869"/>
          </a:xfrm>
        </p:grpSpPr>
        <p:sp>
          <p:nvSpPr>
            <p:cNvPr id="167" name="Oval 166">
              <a:extLst>
                <a:ext uri="{FF2B5EF4-FFF2-40B4-BE49-F238E27FC236}">
                  <a16:creationId xmlns:a16="http://schemas.microsoft.com/office/drawing/2014/main" id="{73B2E537-2E94-164D-A891-794C913A475F}"/>
                </a:ext>
              </a:extLst>
            </p:cNvPr>
            <p:cNvSpPr/>
            <p:nvPr/>
          </p:nvSpPr>
          <p:spPr>
            <a:xfrm>
              <a:off x="1212628" y="4031237"/>
              <a:ext cx="1214980" cy="130486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8" name="Oval 167">
              <a:extLst>
                <a:ext uri="{FF2B5EF4-FFF2-40B4-BE49-F238E27FC236}">
                  <a16:creationId xmlns:a16="http://schemas.microsoft.com/office/drawing/2014/main" id="{7F00163B-8BDB-AF44-A463-AD1ACB8794F0}"/>
                </a:ext>
              </a:extLst>
            </p:cNvPr>
            <p:cNvSpPr/>
            <p:nvPr/>
          </p:nvSpPr>
          <p:spPr>
            <a:xfrm>
              <a:off x="1399584" y="4232021"/>
              <a:ext cx="841075" cy="9033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9" name="TextBox 168">
              <a:extLst>
                <a:ext uri="{FF2B5EF4-FFF2-40B4-BE49-F238E27FC236}">
                  <a16:creationId xmlns:a16="http://schemas.microsoft.com/office/drawing/2014/main" id="{560EBA4B-8AEC-D046-B76B-ED0FD5A6C7DD}"/>
                </a:ext>
              </a:extLst>
            </p:cNvPr>
            <p:cNvSpPr txBox="1"/>
            <p:nvPr/>
          </p:nvSpPr>
          <p:spPr>
            <a:xfrm>
              <a:off x="1246917" y="4434518"/>
              <a:ext cx="1170599" cy="553224"/>
            </a:xfrm>
            <a:prstGeom prst="rect">
              <a:avLst/>
            </a:prstGeom>
            <a:noFill/>
          </p:spPr>
          <p:txBody>
            <a:bodyPr wrap="square" rtlCol="0">
              <a:spAutoFit/>
            </a:bodyPr>
            <a:lstStyle/>
            <a:p>
              <a:pPr algn="ctr"/>
              <a:r>
                <a:rPr lang="en-US" sz="1400" b="1" dirty="0" smtClean="0"/>
                <a:t>Spark ignition</a:t>
              </a:r>
              <a:endParaRPr lang="en-US" sz="1400" b="1" dirty="0"/>
            </a:p>
          </p:txBody>
        </p:sp>
      </p:grpSp>
      <p:pic>
        <p:nvPicPr>
          <p:cNvPr id="1032" name="Picture 8" descr="ᐈ Cartoon of cars stock pics, Royalty Free car cartoon animated | download  on Depositphotos®"/>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160343" y="7777714"/>
            <a:ext cx="1153823" cy="823060"/>
          </a:xfrm>
          <a:prstGeom prst="rect">
            <a:avLst/>
          </a:prstGeom>
          <a:noFill/>
          <a:extLst>
            <a:ext uri="{909E8E84-426E-40DD-AFC4-6F175D3DCCD1}">
              <a14:hiddenFill xmlns:a14="http://schemas.microsoft.com/office/drawing/2010/main">
                <a:solidFill>
                  <a:srgbClr val="FFFFFF"/>
                </a:solidFill>
              </a14:hiddenFill>
            </a:ext>
          </a:extLst>
        </p:spPr>
      </p:pic>
      <p:cxnSp>
        <p:nvCxnSpPr>
          <p:cNvPr id="174" name="Straight Connector 173">
            <a:extLst>
              <a:ext uri="{FF2B5EF4-FFF2-40B4-BE49-F238E27FC236}">
                <a16:creationId xmlns:a16="http://schemas.microsoft.com/office/drawing/2014/main" id="{F00234DB-30A0-A14D-B827-8C2DCE0238B9}"/>
              </a:ext>
            </a:extLst>
          </p:cNvPr>
          <p:cNvCxnSpPr>
            <a:cxnSpLocks/>
            <a:stCxn id="137" idx="2"/>
          </p:cNvCxnSpPr>
          <p:nvPr/>
        </p:nvCxnSpPr>
        <p:spPr>
          <a:xfrm flipH="1">
            <a:off x="6051379" y="8285067"/>
            <a:ext cx="98166" cy="671645"/>
          </a:xfrm>
          <a:prstGeom prst="line">
            <a:avLst/>
          </a:prstGeom>
          <a:ln w="57150">
            <a:solidFill>
              <a:srgbClr val="FFC000"/>
            </a:solidFill>
            <a:tailEnd type="oval"/>
          </a:ln>
        </p:spPr>
        <p:style>
          <a:lnRef idx="1">
            <a:schemeClr val="accent1"/>
          </a:lnRef>
          <a:fillRef idx="0">
            <a:schemeClr val="accent1"/>
          </a:fillRef>
          <a:effectRef idx="0">
            <a:schemeClr val="accent1"/>
          </a:effectRef>
          <a:fontRef idx="minor">
            <a:schemeClr val="tx1"/>
          </a:fontRef>
        </p:style>
      </p:cxnSp>
      <p:sp>
        <p:nvSpPr>
          <p:cNvPr id="177" name="TextBox 176">
            <a:extLst>
              <a:ext uri="{FF2B5EF4-FFF2-40B4-BE49-F238E27FC236}">
                <a16:creationId xmlns:a16="http://schemas.microsoft.com/office/drawing/2014/main" id="{F4A3E031-B76D-D04F-8233-8F8B5D2D3BA2}"/>
              </a:ext>
            </a:extLst>
          </p:cNvPr>
          <p:cNvSpPr txBox="1"/>
          <p:nvPr/>
        </p:nvSpPr>
        <p:spPr>
          <a:xfrm>
            <a:off x="4455301" y="7623852"/>
            <a:ext cx="958405" cy="646331"/>
          </a:xfrm>
          <a:prstGeom prst="rect">
            <a:avLst/>
          </a:prstGeom>
          <a:noFill/>
        </p:spPr>
        <p:txBody>
          <a:bodyPr wrap="square" rtlCol="0">
            <a:spAutoFit/>
          </a:bodyPr>
          <a:lstStyle/>
          <a:p>
            <a:r>
              <a:rPr lang="en-US" sz="900" dirty="0" smtClean="0"/>
              <a:t>Dismantling and assembling engine on a stand</a:t>
            </a:r>
            <a:endParaRPr lang="en-US" sz="900" dirty="0"/>
          </a:p>
        </p:txBody>
      </p:sp>
      <p:pic>
        <p:nvPicPr>
          <p:cNvPr id="1034" name="Picture 10" descr="Hot rod race car dragster engine cartoon Vector Image"/>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b="10195"/>
          <a:stretch/>
        </p:blipFill>
        <p:spPr bwMode="auto">
          <a:xfrm>
            <a:off x="6688298" y="7570219"/>
            <a:ext cx="1009869" cy="979468"/>
          </a:xfrm>
          <a:prstGeom prst="rect">
            <a:avLst/>
          </a:prstGeom>
          <a:noFill/>
          <a:extLst>
            <a:ext uri="{909E8E84-426E-40DD-AFC4-6F175D3DCCD1}">
              <a14:hiddenFill xmlns:a14="http://schemas.microsoft.com/office/drawing/2010/main">
                <a:solidFill>
                  <a:srgbClr val="FFFFFF"/>
                </a:solidFill>
              </a14:hiddenFill>
            </a:ext>
          </a:extLst>
        </p:spPr>
      </p:pic>
      <p:cxnSp>
        <p:nvCxnSpPr>
          <p:cNvPr id="178" name="Straight Connector 177">
            <a:extLst>
              <a:ext uri="{FF2B5EF4-FFF2-40B4-BE49-F238E27FC236}">
                <a16:creationId xmlns:a16="http://schemas.microsoft.com/office/drawing/2014/main" id="{F00234DB-30A0-A14D-B827-8C2DCE0238B9}"/>
              </a:ext>
            </a:extLst>
          </p:cNvPr>
          <p:cNvCxnSpPr>
            <a:cxnSpLocks/>
          </p:cNvCxnSpPr>
          <p:nvPr/>
        </p:nvCxnSpPr>
        <p:spPr>
          <a:xfrm flipH="1" flipV="1">
            <a:off x="8132437" y="8863336"/>
            <a:ext cx="529914" cy="399600"/>
          </a:xfrm>
          <a:prstGeom prst="line">
            <a:avLst/>
          </a:prstGeom>
          <a:ln w="57150">
            <a:solidFill>
              <a:srgbClr val="FFC000"/>
            </a:solidFill>
            <a:tailEnd type="oval"/>
          </a:ln>
        </p:spPr>
        <p:style>
          <a:lnRef idx="1">
            <a:schemeClr val="accent1"/>
          </a:lnRef>
          <a:fillRef idx="0">
            <a:schemeClr val="accent1"/>
          </a:fillRef>
          <a:effectRef idx="0">
            <a:schemeClr val="accent1"/>
          </a:effectRef>
          <a:fontRef idx="minor">
            <a:schemeClr val="tx1"/>
          </a:fontRef>
        </p:style>
      </p:cxnSp>
      <p:sp>
        <p:nvSpPr>
          <p:cNvPr id="181" name="TextBox 180">
            <a:extLst>
              <a:ext uri="{FF2B5EF4-FFF2-40B4-BE49-F238E27FC236}">
                <a16:creationId xmlns:a16="http://schemas.microsoft.com/office/drawing/2014/main" id="{F4A3E031-B76D-D04F-8233-8F8B5D2D3BA2}"/>
              </a:ext>
            </a:extLst>
          </p:cNvPr>
          <p:cNvSpPr txBox="1"/>
          <p:nvPr/>
        </p:nvSpPr>
        <p:spPr>
          <a:xfrm>
            <a:off x="8309040" y="9221648"/>
            <a:ext cx="958405" cy="923330"/>
          </a:xfrm>
          <a:prstGeom prst="rect">
            <a:avLst/>
          </a:prstGeom>
          <a:noFill/>
        </p:spPr>
        <p:txBody>
          <a:bodyPr wrap="square" rtlCol="0">
            <a:spAutoFit/>
          </a:bodyPr>
          <a:lstStyle/>
          <a:p>
            <a:r>
              <a:rPr lang="en-US" sz="900" dirty="0" smtClean="0"/>
              <a:t>Learn the 4 Stroke Cycle and become familiar with using industry tools/machinery</a:t>
            </a:r>
            <a:endParaRPr lang="en-US" sz="900" dirty="0"/>
          </a:p>
        </p:txBody>
      </p:sp>
      <p:sp>
        <p:nvSpPr>
          <p:cNvPr id="184" name="Rectangle 183">
            <a:extLst>
              <a:ext uri="{FF2B5EF4-FFF2-40B4-BE49-F238E27FC236}">
                <a16:creationId xmlns:a16="http://schemas.microsoft.com/office/drawing/2014/main" id="{79D66A49-1463-9D47-A58E-F5C50C17B380}"/>
              </a:ext>
            </a:extLst>
          </p:cNvPr>
          <p:cNvSpPr/>
          <p:nvPr/>
        </p:nvSpPr>
        <p:spPr>
          <a:xfrm rot="16200000">
            <a:off x="6559936" y="1671939"/>
            <a:ext cx="370335" cy="519239"/>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6" name="Straight Connector 185"/>
          <p:cNvCxnSpPr>
            <a:endCxn id="184" idx="3"/>
          </p:cNvCxnSpPr>
          <p:nvPr/>
        </p:nvCxnSpPr>
        <p:spPr>
          <a:xfrm flipV="1">
            <a:off x="6745104" y="1746391"/>
            <a:ext cx="0" cy="299875"/>
          </a:xfrm>
          <a:prstGeom prst="line">
            <a:avLst/>
          </a:prstGeom>
          <a:ln w="28575">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pic>
        <p:nvPicPr>
          <p:cNvPr id="1036" name="Picture 12" descr="Cartoon Brain With Idea Stock Illustration - Download Image Now - iStock"/>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296858" y="893136"/>
            <a:ext cx="1231574" cy="1536092"/>
          </a:xfrm>
          <a:prstGeom prst="rect">
            <a:avLst/>
          </a:prstGeom>
          <a:noFill/>
          <a:extLst>
            <a:ext uri="{909E8E84-426E-40DD-AFC4-6F175D3DCCD1}">
              <a14:hiddenFill xmlns:a14="http://schemas.microsoft.com/office/drawing/2010/main">
                <a:solidFill>
                  <a:srgbClr val="FFFFFF"/>
                </a:solidFill>
              </a14:hiddenFill>
            </a:ext>
          </a:extLst>
        </p:spPr>
      </p:pic>
      <p:pic>
        <p:nvPicPr>
          <p:cNvPr id="192" name="Picture 191"/>
          <p:cNvPicPr>
            <a:picLocks noChangeAspect="1"/>
          </p:cNvPicPr>
          <p:nvPr/>
        </p:nvPicPr>
        <p:blipFill>
          <a:blip r:embed="rId11"/>
          <a:stretch>
            <a:fillRect/>
          </a:stretch>
        </p:blipFill>
        <p:spPr>
          <a:xfrm>
            <a:off x="8296858" y="124961"/>
            <a:ext cx="1279457" cy="611642"/>
          </a:xfrm>
          <a:prstGeom prst="rect">
            <a:avLst/>
          </a:prstGeom>
        </p:spPr>
      </p:pic>
      <p:sp>
        <p:nvSpPr>
          <p:cNvPr id="193" name="Rectangle 192">
            <a:extLst>
              <a:ext uri="{FF2B5EF4-FFF2-40B4-BE49-F238E27FC236}">
                <a16:creationId xmlns:a16="http://schemas.microsoft.com/office/drawing/2014/main" id="{79D66A49-1463-9D47-A58E-F5C50C17B380}"/>
              </a:ext>
            </a:extLst>
          </p:cNvPr>
          <p:cNvSpPr/>
          <p:nvPr/>
        </p:nvSpPr>
        <p:spPr>
          <a:xfrm rot="16200000">
            <a:off x="7687650" y="4653217"/>
            <a:ext cx="370335" cy="519239"/>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 name="Rectangle 193"/>
          <p:cNvSpPr/>
          <p:nvPr/>
        </p:nvSpPr>
        <p:spPr>
          <a:xfrm>
            <a:off x="7006855" y="5100982"/>
            <a:ext cx="2373864" cy="923330"/>
          </a:xfrm>
          <a:prstGeom prst="rect">
            <a:avLst/>
          </a:prstGeom>
          <a:ln w="38100" cap="rnd">
            <a:solidFill>
              <a:srgbClr val="FF0000"/>
            </a:solidFill>
          </a:ln>
        </p:spPr>
        <p:txBody>
          <a:bodyPr wrap="square">
            <a:spAutoFit/>
          </a:bodyPr>
          <a:lstStyle/>
          <a:p>
            <a:r>
              <a:rPr lang="en-GB" sz="900" dirty="0" smtClean="0">
                <a:effectLst>
                  <a:outerShdw blurRad="38100" dist="38100" dir="2700000" algn="tl">
                    <a:srgbClr val="000000">
                      <a:alpha val="43137"/>
                    </a:srgbClr>
                  </a:outerShdw>
                </a:effectLst>
              </a:rPr>
              <a:t>Upon completion of the ‘Award’ and ‘Certificate’ segments of the course; there is an option to complete the ‘Diploma’ segment which is the final three units of the course and are optional units for the student to tailor their course towards areas of specific interest.</a:t>
            </a:r>
          </a:p>
        </p:txBody>
      </p:sp>
      <p:sp>
        <p:nvSpPr>
          <p:cNvPr id="42" name="TextBox 41"/>
          <p:cNvSpPr txBox="1"/>
          <p:nvPr/>
        </p:nvSpPr>
        <p:spPr>
          <a:xfrm>
            <a:off x="4124386" y="969476"/>
            <a:ext cx="1207466" cy="646331"/>
          </a:xfrm>
          <a:prstGeom prst="rect">
            <a:avLst/>
          </a:prstGeom>
          <a:noFill/>
        </p:spPr>
        <p:txBody>
          <a:bodyPr wrap="square" rtlCol="0">
            <a:spAutoFit/>
          </a:bodyPr>
          <a:lstStyle/>
          <a:p>
            <a:r>
              <a:rPr lang="en-GB" sz="900" b="1" dirty="0" smtClean="0"/>
              <a:t>Complete </a:t>
            </a:r>
            <a:r>
              <a:rPr lang="en-GB" sz="900" b="1" dirty="0"/>
              <a:t>and claim qualification, adding to portfolio/CV/PS 16 application </a:t>
            </a:r>
            <a:endParaRPr lang="en-GB" sz="900" dirty="0"/>
          </a:p>
        </p:txBody>
      </p:sp>
      <p:pic>
        <p:nvPicPr>
          <p:cNvPr id="1038" name="Picture 14" descr="Cartoon mechanic thumb up Royalty Free Vector Image"/>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b="7144"/>
          <a:stretch/>
        </p:blipFill>
        <p:spPr bwMode="auto">
          <a:xfrm>
            <a:off x="193464" y="774191"/>
            <a:ext cx="993615" cy="1423479"/>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Tick Cartoon Images, Stock Photos &amp; Vectors | Shutterstock"/>
          <p:cNvPicPr>
            <a:picLocks noChangeAspect="1" noChangeArrowheads="1"/>
          </p:cNvPicPr>
          <p:nvPr/>
        </p:nvPicPr>
        <p:blipFill rotWithShape="1">
          <a:blip r:embed="rId13">
            <a:extLst>
              <a:ext uri="{28A0092B-C50C-407E-A947-70E740481C1C}">
                <a14:useLocalDpi xmlns:a14="http://schemas.microsoft.com/office/drawing/2010/main" val="0"/>
              </a:ext>
            </a:extLst>
          </a:blip>
          <a:srcRect l="25522" t="22187" r="24562" b="34630"/>
          <a:stretch/>
        </p:blipFill>
        <p:spPr bwMode="auto">
          <a:xfrm>
            <a:off x="3556534" y="989911"/>
            <a:ext cx="624141" cy="581484"/>
          </a:xfrm>
          <a:prstGeom prst="rect">
            <a:avLst/>
          </a:prstGeom>
          <a:noFill/>
          <a:extLst>
            <a:ext uri="{909E8E84-426E-40DD-AFC4-6F175D3DCCD1}">
              <a14:hiddenFill xmlns:a14="http://schemas.microsoft.com/office/drawing/2010/main">
                <a:solidFill>
                  <a:srgbClr val="FFFFFF"/>
                </a:solidFill>
              </a14:hiddenFill>
            </a:ext>
          </a:extLst>
        </p:spPr>
      </p:pic>
      <p:sp>
        <p:nvSpPr>
          <p:cNvPr id="43" name="TextBox 42"/>
          <p:cNvSpPr txBox="1"/>
          <p:nvPr/>
        </p:nvSpPr>
        <p:spPr>
          <a:xfrm>
            <a:off x="1630463" y="5476957"/>
            <a:ext cx="1107297" cy="784830"/>
          </a:xfrm>
          <a:prstGeom prst="rect">
            <a:avLst/>
          </a:prstGeom>
          <a:noFill/>
        </p:spPr>
        <p:txBody>
          <a:bodyPr wrap="square" rtlCol="0">
            <a:spAutoFit/>
          </a:bodyPr>
          <a:lstStyle/>
          <a:p>
            <a:r>
              <a:rPr lang="en-GB" sz="900" dirty="0" smtClean="0"/>
              <a:t>Understanding the components and  maintenance of steering mechanisms </a:t>
            </a:r>
            <a:endParaRPr lang="en-GB" sz="900" dirty="0"/>
          </a:p>
        </p:txBody>
      </p:sp>
      <p:grpSp>
        <p:nvGrpSpPr>
          <p:cNvPr id="202" name="Group 201"/>
          <p:cNvGrpSpPr/>
          <p:nvPr/>
        </p:nvGrpSpPr>
        <p:grpSpPr>
          <a:xfrm>
            <a:off x="3810545" y="4014015"/>
            <a:ext cx="1214980" cy="1234099"/>
            <a:chOff x="1212628" y="4031237"/>
            <a:chExt cx="1214980" cy="1304869"/>
          </a:xfrm>
        </p:grpSpPr>
        <p:sp>
          <p:nvSpPr>
            <p:cNvPr id="203" name="Oval 202">
              <a:extLst>
                <a:ext uri="{FF2B5EF4-FFF2-40B4-BE49-F238E27FC236}">
                  <a16:creationId xmlns:a16="http://schemas.microsoft.com/office/drawing/2014/main" id="{73B2E537-2E94-164D-A891-794C913A475F}"/>
                </a:ext>
              </a:extLst>
            </p:cNvPr>
            <p:cNvSpPr/>
            <p:nvPr/>
          </p:nvSpPr>
          <p:spPr>
            <a:xfrm>
              <a:off x="1212628" y="4031237"/>
              <a:ext cx="1214980" cy="130486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 name="Oval 203">
              <a:extLst>
                <a:ext uri="{FF2B5EF4-FFF2-40B4-BE49-F238E27FC236}">
                  <a16:creationId xmlns:a16="http://schemas.microsoft.com/office/drawing/2014/main" id="{7F00163B-8BDB-AF44-A463-AD1ACB8794F0}"/>
                </a:ext>
              </a:extLst>
            </p:cNvPr>
            <p:cNvSpPr/>
            <p:nvPr/>
          </p:nvSpPr>
          <p:spPr>
            <a:xfrm>
              <a:off x="1399584" y="4232021"/>
              <a:ext cx="841075" cy="9033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 name="TextBox 204">
              <a:extLst>
                <a:ext uri="{FF2B5EF4-FFF2-40B4-BE49-F238E27FC236}">
                  <a16:creationId xmlns:a16="http://schemas.microsoft.com/office/drawing/2014/main" id="{560EBA4B-8AEC-D046-B76B-ED0FD5A6C7DD}"/>
                </a:ext>
              </a:extLst>
            </p:cNvPr>
            <p:cNvSpPr txBox="1"/>
            <p:nvPr/>
          </p:nvSpPr>
          <p:spPr>
            <a:xfrm>
              <a:off x="1234408" y="4278480"/>
              <a:ext cx="1170599" cy="781023"/>
            </a:xfrm>
            <a:prstGeom prst="rect">
              <a:avLst/>
            </a:prstGeom>
            <a:noFill/>
          </p:spPr>
          <p:txBody>
            <a:bodyPr wrap="square" rtlCol="0">
              <a:spAutoFit/>
            </a:bodyPr>
            <a:lstStyle/>
            <a:p>
              <a:pPr algn="ctr"/>
              <a:r>
                <a:rPr lang="en-US" sz="1400" b="1" dirty="0" smtClean="0"/>
                <a:t>Engine Cooling &amp; Lubrication</a:t>
              </a:r>
              <a:endParaRPr lang="en-US" sz="1400" b="1" dirty="0"/>
            </a:p>
          </p:txBody>
        </p:sp>
      </p:grpSp>
      <p:pic>
        <p:nvPicPr>
          <p:cNvPr id="1042" name="Picture 18" descr="Traffic Light Cartoon Stock Illustrations – 5,052 Traffic Light Cartoon  Stock Illustrations, Vectors &amp; Clipart - Dreamstime"/>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l="24222" t="21184" r="26986" b="23162"/>
          <a:stretch/>
        </p:blipFill>
        <p:spPr bwMode="auto">
          <a:xfrm>
            <a:off x="8515417" y="10552067"/>
            <a:ext cx="1097088" cy="1251368"/>
          </a:xfrm>
          <a:prstGeom prst="rect">
            <a:avLst/>
          </a:prstGeom>
          <a:noFill/>
          <a:extLst>
            <a:ext uri="{909E8E84-426E-40DD-AFC4-6F175D3DCCD1}">
              <a14:hiddenFill xmlns:a14="http://schemas.microsoft.com/office/drawing/2010/main">
                <a:solidFill>
                  <a:srgbClr val="FFFFFF"/>
                </a:solidFill>
              </a14:hiddenFill>
            </a:ext>
          </a:extLst>
        </p:spPr>
      </p:pic>
      <p:sp>
        <p:nvSpPr>
          <p:cNvPr id="209" name="TextBox 208">
            <a:extLst>
              <a:ext uri="{FF2B5EF4-FFF2-40B4-BE49-F238E27FC236}">
                <a16:creationId xmlns:a16="http://schemas.microsoft.com/office/drawing/2014/main" id="{F4A3E031-B76D-D04F-8233-8F8B5D2D3BA2}"/>
              </a:ext>
            </a:extLst>
          </p:cNvPr>
          <p:cNvSpPr txBox="1"/>
          <p:nvPr/>
        </p:nvSpPr>
        <p:spPr>
          <a:xfrm>
            <a:off x="5748670" y="5370959"/>
            <a:ext cx="1130056" cy="784830"/>
          </a:xfrm>
          <a:prstGeom prst="rect">
            <a:avLst/>
          </a:prstGeom>
          <a:noFill/>
        </p:spPr>
        <p:txBody>
          <a:bodyPr wrap="square" rtlCol="0">
            <a:spAutoFit/>
          </a:bodyPr>
          <a:lstStyle/>
          <a:p>
            <a:r>
              <a:rPr lang="en-US" sz="900" dirty="0" smtClean="0"/>
              <a:t>Discovering the different types of suspension and understanding the use of each type.</a:t>
            </a:r>
            <a:endParaRPr lang="en-US" sz="900" dirty="0"/>
          </a:p>
        </p:txBody>
      </p:sp>
      <p:sp>
        <p:nvSpPr>
          <p:cNvPr id="179" name="TextBox 178">
            <a:extLst>
              <a:ext uri="{FF2B5EF4-FFF2-40B4-BE49-F238E27FC236}">
                <a16:creationId xmlns:a16="http://schemas.microsoft.com/office/drawing/2014/main" id="{F4A3E031-B76D-D04F-8233-8F8B5D2D3BA2}"/>
              </a:ext>
            </a:extLst>
          </p:cNvPr>
          <p:cNvSpPr txBox="1"/>
          <p:nvPr/>
        </p:nvSpPr>
        <p:spPr>
          <a:xfrm>
            <a:off x="4711937" y="3178539"/>
            <a:ext cx="958405" cy="784830"/>
          </a:xfrm>
          <a:prstGeom prst="rect">
            <a:avLst/>
          </a:prstGeom>
          <a:noFill/>
        </p:spPr>
        <p:txBody>
          <a:bodyPr wrap="square" rtlCol="0">
            <a:spAutoFit/>
          </a:bodyPr>
          <a:lstStyle/>
          <a:p>
            <a:r>
              <a:rPr lang="en-US" sz="900" dirty="0" smtClean="0"/>
              <a:t>Learning the purpose of engine cooling  and what it’s function is.</a:t>
            </a:r>
            <a:endParaRPr lang="en-US" sz="900" dirty="0"/>
          </a:p>
        </p:txBody>
      </p:sp>
      <p:sp>
        <p:nvSpPr>
          <p:cNvPr id="180" name="TextBox 179"/>
          <p:cNvSpPr txBox="1"/>
          <p:nvPr/>
        </p:nvSpPr>
        <p:spPr>
          <a:xfrm>
            <a:off x="2741007" y="3079159"/>
            <a:ext cx="1061494" cy="784830"/>
          </a:xfrm>
          <a:prstGeom prst="rect">
            <a:avLst/>
          </a:prstGeom>
          <a:noFill/>
        </p:spPr>
        <p:txBody>
          <a:bodyPr wrap="square" rtlCol="0">
            <a:spAutoFit/>
          </a:bodyPr>
          <a:lstStyle/>
          <a:p>
            <a:r>
              <a:rPr lang="en-GB" sz="900" dirty="0" smtClean="0"/>
              <a:t>Developing knowledge and understanding of Vehicle Braking Systems</a:t>
            </a:r>
            <a:endParaRPr lang="en-GB" sz="900" dirty="0"/>
          </a:p>
        </p:txBody>
      </p:sp>
      <p:pic>
        <p:nvPicPr>
          <p:cNvPr id="3" name="Picture 2" descr="Steering Wheel Cartoon Images, Stock Photos &amp; Vectors | Shutterstock"/>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4878" t="4394" r="3407" b="11712"/>
          <a:stretch/>
        </p:blipFill>
        <p:spPr bwMode="auto">
          <a:xfrm>
            <a:off x="69282" y="6591237"/>
            <a:ext cx="814875" cy="80271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Bicycle Cartoon 1080*675 transprent Png Free Download - Technology, Car,  Brake. - CleanPNG / KissPNG"/>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070583" y="2980701"/>
            <a:ext cx="1575229" cy="98174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ick Car Sticker by imoji for iOS &amp; Android | GIPHY"/>
          <p:cNvPicPr>
            <a:picLocks noChangeAspect="1" noChangeArrowheads="1"/>
          </p:cNvPicPr>
          <p:nvPr/>
        </p:nvPicPr>
        <p:blipFill rotWithShape="1">
          <a:blip r:embed="rId17">
            <a:extLst>
              <a:ext uri="{28A0092B-C50C-407E-A947-70E740481C1C}">
                <a14:useLocalDpi xmlns:a14="http://schemas.microsoft.com/office/drawing/2010/main" val="0"/>
              </a:ext>
            </a:extLst>
          </a:blip>
          <a:srcRect l="5783" t="7175" b="4748"/>
          <a:stretch/>
        </p:blipFill>
        <p:spPr bwMode="auto">
          <a:xfrm>
            <a:off x="5513872" y="3084611"/>
            <a:ext cx="1373240" cy="868568"/>
          </a:xfrm>
          <a:prstGeom prst="rect">
            <a:avLst/>
          </a:prstGeom>
          <a:noFill/>
          <a:extLst>
            <a:ext uri="{909E8E84-426E-40DD-AFC4-6F175D3DCCD1}">
              <a14:hiddenFill xmlns:a14="http://schemas.microsoft.com/office/drawing/2010/main">
                <a:solidFill>
                  <a:srgbClr val="FFFFFF"/>
                </a:solidFill>
              </a14:hiddenFill>
            </a:ext>
          </a:extLst>
        </p:spPr>
      </p:pic>
      <p:sp>
        <p:nvSpPr>
          <p:cNvPr id="182" name="TextBox 181">
            <a:extLst>
              <a:ext uri="{FF2B5EF4-FFF2-40B4-BE49-F238E27FC236}">
                <a16:creationId xmlns:a16="http://schemas.microsoft.com/office/drawing/2014/main" id="{F4A3E031-B76D-D04F-8233-8F8B5D2D3BA2}"/>
              </a:ext>
            </a:extLst>
          </p:cNvPr>
          <p:cNvSpPr txBox="1"/>
          <p:nvPr/>
        </p:nvSpPr>
        <p:spPr>
          <a:xfrm>
            <a:off x="3769714" y="5402135"/>
            <a:ext cx="958405" cy="784830"/>
          </a:xfrm>
          <a:prstGeom prst="rect">
            <a:avLst/>
          </a:prstGeom>
          <a:noFill/>
        </p:spPr>
        <p:txBody>
          <a:bodyPr wrap="square" rtlCol="0">
            <a:spAutoFit/>
          </a:bodyPr>
          <a:lstStyle/>
          <a:p>
            <a:r>
              <a:rPr lang="en-US" sz="900" dirty="0" smtClean="0"/>
              <a:t>Learning the installation process and maintenance of car suspension</a:t>
            </a:r>
            <a:endParaRPr lang="en-US" sz="900" dirty="0"/>
          </a:p>
        </p:txBody>
      </p:sp>
      <p:pic>
        <p:nvPicPr>
          <p:cNvPr id="15" name="Picture 8" descr="Cartoon Car 660*560 transprent Png Free Download - Shock Absorber, Auto  Part, Suspension Part. - CleanPNG / KissPNG"/>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708498" y="5365918"/>
            <a:ext cx="1076912" cy="913610"/>
          </a:xfrm>
          <a:prstGeom prst="rect">
            <a:avLst/>
          </a:prstGeom>
          <a:noFill/>
          <a:extLst>
            <a:ext uri="{909E8E84-426E-40DD-AFC4-6F175D3DCCD1}">
              <a14:hiddenFill xmlns:a14="http://schemas.microsoft.com/office/drawing/2010/main">
                <a:solidFill>
                  <a:srgbClr val="FFFFFF"/>
                </a:solidFill>
              </a14:hiddenFill>
            </a:ext>
          </a:extLst>
        </p:spPr>
      </p:pic>
      <p:sp>
        <p:nvSpPr>
          <p:cNvPr id="185" name="TextBox 184">
            <a:extLst>
              <a:ext uri="{FF2B5EF4-FFF2-40B4-BE49-F238E27FC236}">
                <a16:creationId xmlns:a16="http://schemas.microsoft.com/office/drawing/2014/main" id="{F4A3E031-B76D-D04F-8233-8F8B5D2D3BA2}"/>
              </a:ext>
            </a:extLst>
          </p:cNvPr>
          <p:cNvSpPr txBox="1"/>
          <p:nvPr/>
        </p:nvSpPr>
        <p:spPr>
          <a:xfrm>
            <a:off x="6868104" y="3014689"/>
            <a:ext cx="1195844" cy="784830"/>
          </a:xfrm>
          <a:prstGeom prst="rect">
            <a:avLst/>
          </a:prstGeom>
          <a:noFill/>
        </p:spPr>
        <p:txBody>
          <a:bodyPr wrap="square" rtlCol="0">
            <a:spAutoFit/>
          </a:bodyPr>
          <a:lstStyle/>
          <a:p>
            <a:r>
              <a:rPr lang="en-US" sz="900" dirty="0" smtClean="0"/>
              <a:t>Discovering the importance of correct maintenance and lubrication of key engine components</a:t>
            </a:r>
            <a:endParaRPr lang="en-US" sz="900" dirty="0"/>
          </a:p>
        </p:txBody>
      </p:sp>
      <p:pic>
        <p:nvPicPr>
          <p:cNvPr id="17" name="Picture 10" descr="Suspension System Animation on Make a GIF"/>
          <p:cNvPicPr>
            <a:picLocks noChangeAspect="1" noChangeArrowheads="1" noCrop="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8493987" y="6273130"/>
            <a:ext cx="990804" cy="743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72659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F909CF27798A94C864748D17B55D891" ma:contentTypeVersion="10" ma:contentTypeDescription="Create a new document." ma:contentTypeScope="" ma:versionID="5440498919e1e88908503846c7669b6d">
  <xsd:schema xmlns:xsd="http://www.w3.org/2001/XMLSchema" xmlns:xs="http://www.w3.org/2001/XMLSchema" xmlns:p="http://schemas.microsoft.com/office/2006/metadata/properties" xmlns:ns3="15620c7f-1a0b-4fba-9323-73f37fdad1f1" xmlns:ns4="ca8bc1da-a64a-4b37-b976-2829f59bc197" targetNamespace="http://schemas.microsoft.com/office/2006/metadata/properties" ma:root="true" ma:fieldsID="dd523454fb52e8a7ac98cbc5d3fe0aa0" ns3:_="" ns4:_="">
    <xsd:import namespace="15620c7f-1a0b-4fba-9323-73f37fdad1f1"/>
    <xsd:import namespace="ca8bc1da-a64a-4b37-b976-2829f59bc197"/>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5620c7f-1a0b-4fba-9323-73f37fdad1f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a8bc1da-a64a-4b37-b976-2829f59bc197"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A241747-C8C8-43BD-99BA-0F7B3A4FDCF5}">
  <ds:schemaRefs>
    <ds:schemaRef ds:uri="http://purl.org/dc/terms/"/>
    <ds:schemaRef ds:uri="http://schemas.openxmlformats.org/package/2006/metadata/core-properties"/>
    <ds:schemaRef ds:uri="http://purl.org/dc/dcmitype/"/>
    <ds:schemaRef ds:uri="http://schemas.microsoft.com/office/infopath/2007/PartnerControls"/>
    <ds:schemaRef ds:uri="ca8bc1da-a64a-4b37-b976-2829f59bc197"/>
    <ds:schemaRef ds:uri="http://schemas.microsoft.com/office/2006/documentManagement/types"/>
    <ds:schemaRef ds:uri="http://purl.org/dc/elements/1.1/"/>
    <ds:schemaRef ds:uri="http://schemas.microsoft.com/office/2006/metadata/properties"/>
    <ds:schemaRef ds:uri="15620c7f-1a0b-4fba-9323-73f37fdad1f1"/>
    <ds:schemaRef ds:uri="http://www.w3.org/XML/1998/namespace"/>
  </ds:schemaRefs>
</ds:datastoreItem>
</file>

<file path=customXml/itemProps2.xml><?xml version="1.0" encoding="utf-8"?>
<ds:datastoreItem xmlns:ds="http://schemas.openxmlformats.org/officeDocument/2006/customXml" ds:itemID="{6EF787C1-463E-46FB-B582-ED125930F7CB}">
  <ds:schemaRefs>
    <ds:schemaRef ds:uri="http://schemas.microsoft.com/sharepoint/v3/contenttype/forms"/>
  </ds:schemaRefs>
</ds:datastoreItem>
</file>

<file path=customXml/itemProps3.xml><?xml version="1.0" encoding="utf-8"?>
<ds:datastoreItem xmlns:ds="http://schemas.openxmlformats.org/officeDocument/2006/customXml" ds:itemID="{E919D40A-90A5-4A70-93BA-2897814E13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5620c7f-1a0b-4fba-9323-73f37fdad1f1"/>
    <ds:schemaRef ds:uri="ca8bc1da-a64a-4b37-b976-2829f59bc19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1126</TotalTime>
  <Words>371</Words>
  <Application>Microsoft Office PowerPoint</Application>
  <PresentationFormat>A3 Paper (297x420 mm)</PresentationFormat>
  <Paragraphs>38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S Sherwood</dc:creator>
  <cp:lastModifiedBy>Marie-Claire Goodman</cp:lastModifiedBy>
  <cp:revision>100</cp:revision>
  <cp:lastPrinted>2020-11-27T12:10:35Z</cp:lastPrinted>
  <dcterms:created xsi:type="dcterms:W3CDTF">2019-12-03T13:18:29Z</dcterms:created>
  <dcterms:modified xsi:type="dcterms:W3CDTF">2020-12-04T15:28:10Z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0x0101005F909CF27798A94C864748D17B55D891</vt:lpwstr>
  </property>
</Properties>
</file>