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601200" cy="12801600" type="A3"/>
  <p:notesSz cx="9926638" cy="1435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41" userDrawn="1">
          <p15:clr>
            <a:srgbClr val="A4A3A4"/>
          </p15:clr>
        </p15:guide>
        <p15:guide id="2" pos="306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A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059" autoAdjust="0"/>
    <p:restoredTop sz="94660"/>
  </p:normalViewPr>
  <p:slideViewPr>
    <p:cSldViewPr snapToGrid="0" showGuides="1">
      <p:cViewPr varScale="1">
        <p:scale>
          <a:sx n="49" d="100"/>
          <a:sy n="49" d="100"/>
        </p:scale>
        <p:origin x="2910" y="96"/>
      </p:cViewPr>
      <p:guideLst>
        <p:guide orient="horz" pos="3941"/>
        <p:guide pos="306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890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803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371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639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157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818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057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785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864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901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363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F7DB44-C37A-48DC-A2F6-1B5CDD71949D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765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12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7.png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image" Target="../media/image2.jpe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" name="Rounded Rectangle 1063"/>
          <p:cNvSpPr/>
          <p:nvPr/>
        </p:nvSpPr>
        <p:spPr>
          <a:xfrm>
            <a:off x="-2291418" y="7594769"/>
            <a:ext cx="1778779" cy="3610048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3" name="Rounded Rectangle 382"/>
          <p:cNvSpPr/>
          <p:nvPr/>
        </p:nvSpPr>
        <p:spPr>
          <a:xfrm>
            <a:off x="9840036" y="18260"/>
            <a:ext cx="1801504" cy="10238086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1137869" y="2117578"/>
            <a:ext cx="1111685" cy="581897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76" name="Straight Connector 175"/>
          <p:cNvCxnSpPr>
            <a:endCxn id="5" idx="3"/>
          </p:cNvCxnSpPr>
          <p:nvPr/>
        </p:nvCxnSpPr>
        <p:spPr>
          <a:xfrm>
            <a:off x="1879098" y="11170802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>
            <a:off x="2300747" y="1341944"/>
            <a:ext cx="1030013" cy="533813"/>
          </a:xfrm>
          <a:prstGeom prst="triangle">
            <a:avLst>
              <a:gd name="adj" fmla="val 50597"/>
            </a:avLst>
          </a:prstGeom>
          <a:gradFill flip="none" rotWithShape="1">
            <a:gsLst>
              <a:gs pos="6000">
                <a:schemeClr val="accent1">
                  <a:lumMod val="5000"/>
                  <a:lumOff val="95000"/>
                </a:schemeClr>
              </a:gs>
              <a:gs pos="97000">
                <a:schemeClr val="tx1">
                  <a:lumMod val="85000"/>
                  <a:lumOff val="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2617149" y="1784804"/>
            <a:ext cx="370335" cy="519239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" name="Rectangle 143"/>
          <p:cNvSpPr/>
          <p:nvPr/>
        </p:nvSpPr>
        <p:spPr>
          <a:xfrm>
            <a:off x="-13775" y="114973"/>
            <a:ext cx="9601200" cy="62163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Rectangle 147"/>
          <p:cNvSpPr/>
          <p:nvPr/>
        </p:nvSpPr>
        <p:spPr>
          <a:xfrm>
            <a:off x="-13775" y="12269335"/>
            <a:ext cx="9614975" cy="27794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7" name="Rectangle 156"/>
          <p:cNvSpPr/>
          <p:nvPr/>
        </p:nvSpPr>
        <p:spPr>
          <a:xfrm>
            <a:off x="69887" y="159379"/>
            <a:ext cx="59344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/>
              <a:t>LEARNING </a:t>
            </a:r>
            <a:r>
              <a:rPr lang="en-GB" sz="2400" b="1" dirty="0" smtClean="0"/>
              <a:t>JOURNEY – Environmental Studies</a:t>
            </a:r>
            <a:endParaRPr lang="en-GB" sz="2400" b="1" dirty="0"/>
          </a:p>
        </p:txBody>
      </p:sp>
      <p:cxnSp>
        <p:nvCxnSpPr>
          <p:cNvPr id="337" name="Straight Connector 336"/>
          <p:cNvCxnSpPr/>
          <p:nvPr/>
        </p:nvCxnSpPr>
        <p:spPr>
          <a:xfrm flipH="1" flipV="1">
            <a:off x="2793881" y="1480744"/>
            <a:ext cx="8435" cy="614051"/>
          </a:xfrm>
          <a:prstGeom prst="line">
            <a:avLst/>
          </a:prstGeom>
          <a:ln w="28575">
            <a:solidFill>
              <a:schemeClr val="bg1">
                <a:lumMod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Connector 159"/>
          <p:cNvCxnSpPr/>
          <p:nvPr/>
        </p:nvCxnSpPr>
        <p:spPr>
          <a:xfrm flipV="1">
            <a:off x="2834236" y="2085666"/>
            <a:ext cx="268055" cy="4237"/>
          </a:xfrm>
          <a:prstGeom prst="line">
            <a:avLst/>
          </a:prstGeom>
          <a:ln w="1905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2" name="Rectangle 401"/>
          <p:cNvSpPr/>
          <p:nvPr/>
        </p:nvSpPr>
        <p:spPr>
          <a:xfrm>
            <a:off x="2053641" y="995749"/>
            <a:ext cx="2097299" cy="461665"/>
          </a:xfrm>
          <a:prstGeom prst="rect">
            <a:avLst/>
          </a:prstGeom>
          <a:ln w="38100" cap="rnd">
            <a:noFill/>
          </a:ln>
        </p:spPr>
        <p:txBody>
          <a:bodyPr wrap="square">
            <a:spAutoFit/>
          </a:bodyPr>
          <a:lstStyle/>
          <a:p>
            <a:r>
              <a:rPr lang="en-GB" sz="800" b="1" dirty="0" smtClean="0"/>
              <a:t>Destinations – Complete and claim qualification, adding to portfolio/CV/PS 16 application </a:t>
            </a:r>
            <a:endParaRPr lang="en-GB" sz="800" dirty="0"/>
          </a:p>
        </p:txBody>
      </p:sp>
      <p:sp>
        <p:nvSpPr>
          <p:cNvPr id="405" name="Rectangle 404"/>
          <p:cNvSpPr/>
          <p:nvPr/>
        </p:nvSpPr>
        <p:spPr>
          <a:xfrm>
            <a:off x="231348" y="1487603"/>
            <a:ext cx="1084672" cy="954107"/>
          </a:xfrm>
          <a:prstGeom prst="rect">
            <a:avLst/>
          </a:prstGeom>
          <a:ln w="38100" cap="rnd">
            <a:solidFill>
              <a:srgbClr val="007AC3"/>
            </a:solidFill>
          </a:ln>
        </p:spPr>
        <p:txBody>
          <a:bodyPr wrap="square">
            <a:spAutoFit/>
          </a:bodyPr>
          <a:lstStyle/>
          <a:p>
            <a:r>
              <a:rPr lang="en-GB" sz="800" b="1" dirty="0" smtClean="0"/>
              <a:t>Destination Two</a:t>
            </a:r>
            <a:r>
              <a:rPr lang="en-GB" sz="800" dirty="0" smtClean="0"/>
              <a:t> – </a:t>
            </a:r>
            <a:r>
              <a:rPr lang="en-GB" sz="800" b="1" dirty="0" smtClean="0"/>
              <a:t>Specific </a:t>
            </a:r>
            <a:r>
              <a:rPr lang="en-GB" sz="800" b="1" dirty="0"/>
              <a:t>Environmental or landscaping qualification at a Alternate provider or </a:t>
            </a:r>
            <a:r>
              <a:rPr lang="en-GB" sz="800" b="1" dirty="0" smtClean="0"/>
              <a:t>College</a:t>
            </a:r>
          </a:p>
        </p:txBody>
      </p:sp>
      <p:pic>
        <p:nvPicPr>
          <p:cNvPr id="407" name="Picture 20" descr="Image result for road signs ahe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52507" y="994976"/>
            <a:ext cx="679489" cy="452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2" name="Picture 22" descr="Image result for road signs give way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790" y="1004378"/>
            <a:ext cx="373073" cy="373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" name="TextBox 409"/>
          <p:cNvSpPr txBox="1"/>
          <p:nvPr/>
        </p:nvSpPr>
        <p:spPr>
          <a:xfrm>
            <a:off x="1195" y="12230473"/>
            <a:ext cx="5330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 smtClean="0"/>
              <a:t>Y10</a:t>
            </a:r>
            <a:r>
              <a:rPr lang="en-GB" b="1" dirty="0" smtClean="0"/>
              <a:t> </a:t>
            </a:r>
            <a:r>
              <a:rPr lang="en-GB" dirty="0" smtClean="0"/>
              <a:t>Practical Skills for Environmental and Conservation</a:t>
            </a:r>
            <a:endParaRPr lang="en-GB" i="1" dirty="0" smtClean="0"/>
          </a:p>
        </p:txBody>
      </p:sp>
      <p:sp>
        <p:nvSpPr>
          <p:cNvPr id="411" name="Rectangle 410"/>
          <p:cNvSpPr/>
          <p:nvPr/>
        </p:nvSpPr>
        <p:spPr>
          <a:xfrm>
            <a:off x="8182850" y="12245862"/>
            <a:ext cx="108741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600" b="1" dirty="0" smtClean="0"/>
              <a:t>Karl Davey</a:t>
            </a:r>
            <a:endParaRPr lang="en-GB" sz="1600" b="1" dirty="0"/>
          </a:p>
        </p:txBody>
      </p:sp>
      <p:sp>
        <p:nvSpPr>
          <p:cNvPr id="291" name="TextBox 290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9924497" y="370818"/>
            <a:ext cx="1573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</a:rPr>
              <a:t>Simply drag a pin to add it to your journey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448" name="TextBox 447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9917474" y="59482"/>
            <a:ext cx="1573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PIN BANK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81" name="TextBox 480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-2199247" y="10848947"/>
            <a:ext cx="15733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Why not</a:t>
            </a:r>
            <a:endParaRPr lang="en-US" sz="1200" b="1" dirty="0"/>
          </a:p>
        </p:txBody>
      </p:sp>
      <p:sp>
        <p:nvSpPr>
          <p:cNvPr id="482" name="TextBox 481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-2155347" y="10524506"/>
            <a:ext cx="1573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CAR PARK</a:t>
            </a:r>
            <a:endParaRPr lang="en-US" b="1" dirty="0"/>
          </a:p>
        </p:txBody>
      </p:sp>
      <p:grpSp>
        <p:nvGrpSpPr>
          <p:cNvPr id="1072" name="Group 1071"/>
          <p:cNvGrpSpPr>
            <a:grpSpLocks noChangeAspect="1"/>
          </p:cNvGrpSpPr>
          <p:nvPr/>
        </p:nvGrpSpPr>
        <p:grpSpPr>
          <a:xfrm>
            <a:off x="663521" y="2096727"/>
            <a:ext cx="8063034" cy="9393619"/>
            <a:chOff x="663521" y="2096727"/>
            <a:chExt cx="8063034" cy="9393619"/>
          </a:xfrm>
        </p:grpSpPr>
        <p:grpSp>
          <p:nvGrpSpPr>
            <p:cNvPr id="1069" name="Group 1068"/>
            <p:cNvGrpSpPr/>
            <p:nvPr/>
          </p:nvGrpSpPr>
          <p:grpSpPr>
            <a:xfrm>
              <a:off x="663521" y="2096727"/>
              <a:ext cx="8063034" cy="9393619"/>
              <a:chOff x="663521" y="2096727"/>
              <a:chExt cx="8063034" cy="9393619"/>
            </a:xfrm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361D24CC-941E-4C47-B0EC-E144352A4A74}"/>
                  </a:ext>
                </a:extLst>
              </p:cNvPr>
              <p:cNvSpPr/>
              <p:nvPr/>
            </p:nvSpPr>
            <p:spPr>
              <a:xfrm>
                <a:off x="1888901" y="10872247"/>
                <a:ext cx="6361359" cy="618099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6B5CF508-9F97-7344-A588-8737134FC758}"/>
                  </a:ext>
                </a:extLst>
              </p:cNvPr>
              <p:cNvSpPr/>
              <p:nvPr/>
            </p:nvSpPr>
            <p:spPr>
              <a:xfrm>
                <a:off x="1984661" y="2104072"/>
                <a:ext cx="5610772" cy="59313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40">
                <a:extLst>
                  <a:ext uri="{FF2B5EF4-FFF2-40B4-BE49-F238E27FC236}">
                    <a16:creationId xmlns:a16="http://schemas.microsoft.com/office/drawing/2014/main" id="{4ED9223C-B305-724C-860B-8788F8ED72BC}"/>
                  </a:ext>
                </a:extLst>
              </p:cNvPr>
              <p:cNvSpPr/>
              <p:nvPr/>
            </p:nvSpPr>
            <p:spPr>
              <a:xfrm>
                <a:off x="1753829" y="4341211"/>
                <a:ext cx="5909338" cy="603238"/>
              </a:xfrm>
              <a:custGeom>
                <a:avLst/>
                <a:gdLst>
                  <a:gd name="connsiteX0" fmla="*/ 0 w 5909338"/>
                  <a:gd name="connsiteY0" fmla="*/ 0 h 642380"/>
                  <a:gd name="connsiteX1" fmla="*/ 5909338 w 5909338"/>
                  <a:gd name="connsiteY1" fmla="*/ 0 h 642380"/>
                  <a:gd name="connsiteX2" fmla="*/ 5909338 w 5909338"/>
                  <a:gd name="connsiteY2" fmla="*/ 642380 h 642380"/>
                  <a:gd name="connsiteX3" fmla="*/ 0 w 5909338"/>
                  <a:gd name="connsiteY3" fmla="*/ 642380 h 642380"/>
                  <a:gd name="connsiteX4" fmla="*/ 0 w 5909338"/>
                  <a:gd name="connsiteY4" fmla="*/ 0 h 642380"/>
                  <a:gd name="connsiteX0" fmla="*/ 0 w 5909338"/>
                  <a:gd name="connsiteY0" fmla="*/ 0 h 642380"/>
                  <a:gd name="connsiteX1" fmla="*/ 5909338 w 5909338"/>
                  <a:gd name="connsiteY1" fmla="*/ 0 h 642380"/>
                  <a:gd name="connsiteX2" fmla="*/ 5909338 w 5909338"/>
                  <a:gd name="connsiteY2" fmla="*/ 637185 h 642380"/>
                  <a:gd name="connsiteX3" fmla="*/ 0 w 5909338"/>
                  <a:gd name="connsiteY3" fmla="*/ 642380 h 642380"/>
                  <a:gd name="connsiteX4" fmla="*/ 0 w 5909338"/>
                  <a:gd name="connsiteY4" fmla="*/ 0 h 642380"/>
                  <a:gd name="connsiteX0" fmla="*/ 0 w 5909338"/>
                  <a:gd name="connsiteY0" fmla="*/ 0 h 642381"/>
                  <a:gd name="connsiteX1" fmla="*/ 5909338 w 5909338"/>
                  <a:gd name="connsiteY1" fmla="*/ 0 h 642381"/>
                  <a:gd name="connsiteX2" fmla="*/ 5831406 w 5909338"/>
                  <a:gd name="connsiteY2" fmla="*/ 642381 h 642381"/>
                  <a:gd name="connsiteX3" fmla="*/ 0 w 5909338"/>
                  <a:gd name="connsiteY3" fmla="*/ 642380 h 642381"/>
                  <a:gd name="connsiteX4" fmla="*/ 0 w 5909338"/>
                  <a:gd name="connsiteY4" fmla="*/ 0 h 642381"/>
                  <a:gd name="connsiteX0" fmla="*/ 0 w 5909338"/>
                  <a:gd name="connsiteY0" fmla="*/ 0 h 652772"/>
                  <a:gd name="connsiteX1" fmla="*/ 5909338 w 5909338"/>
                  <a:gd name="connsiteY1" fmla="*/ 0 h 652772"/>
                  <a:gd name="connsiteX2" fmla="*/ 5826211 w 5909338"/>
                  <a:gd name="connsiteY2" fmla="*/ 652772 h 652772"/>
                  <a:gd name="connsiteX3" fmla="*/ 0 w 5909338"/>
                  <a:gd name="connsiteY3" fmla="*/ 642380 h 652772"/>
                  <a:gd name="connsiteX4" fmla="*/ 0 w 5909338"/>
                  <a:gd name="connsiteY4" fmla="*/ 0 h 6527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09338" h="652772">
                    <a:moveTo>
                      <a:pt x="0" y="0"/>
                    </a:moveTo>
                    <a:lnTo>
                      <a:pt x="5909338" y="0"/>
                    </a:lnTo>
                    <a:lnTo>
                      <a:pt x="5826211" y="652772"/>
                    </a:lnTo>
                    <a:lnTo>
                      <a:pt x="0" y="64238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" name="Block Arc 3">
                <a:extLst>
                  <a:ext uri="{FF2B5EF4-FFF2-40B4-BE49-F238E27FC236}">
                    <a16:creationId xmlns:a16="http://schemas.microsoft.com/office/drawing/2014/main" id="{D2F97453-494C-5746-8E17-4A67EE1BF309}"/>
                  </a:ext>
                </a:extLst>
              </p:cNvPr>
              <p:cNvSpPr/>
              <p:nvPr/>
            </p:nvSpPr>
            <p:spPr>
              <a:xfrm rot="16200000">
                <a:off x="-52573" y="9504581"/>
                <a:ext cx="2812632" cy="1144154"/>
              </a:xfrm>
              <a:custGeom>
                <a:avLst/>
                <a:gdLst>
                  <a:gd name="connsiteX0" fmla="*/ 3 w 2780712"/>
                  <a:gd name="connsiteY0" fmla="*/ 1094551 h 2184400"/>
                  <a:gd name="connsiteX1" fmla="*/ 831534 w 2780712"/>
                  <a:gd name="connsiteY1" fmla="*/ 92104 h 2184400"/>
                  <a:gd name="connsiteX2" fmla="*/ 1997384 w 2780712"/>
                  <a:gd name="connsiteY2" fmla="*/ 109596 h 2184400"/>
                  <a:gd name="connsiteX3" fmla="*/ 2778379 w 2780712"/>
                  <a:gd name="connsiteY3" fmla="*/ 1155438 h 2184400"/>
                  <a:gd name="connsiteX4" fmla="*/ 2162223 w 2780712"/>
                  <a:gd name="connsiteY4" fmla="*/ 1127366 h 2184400"/>
                  <a:gd name="connsiteX5" fmla="*/ 1665158 w 2780712"/>
                  <a:gd name="connsiteY5" fmla="*/ 647374 h 2184400"/>
                  <a:gd name="connsiteX6" fmla="*/ 1138901 w 2780712"/>
                  <a:gd name="connsiteY6" fmla="*/ 642184 h 2184400"/>
                  <a:gd name="connsiteX7" fmla="*/ 616375 w 2780712"/>
                  <a:gd name="connsiteY7" fmla="*/ 1093509 h 2184400"/>
                  <a:gd name="connsiteX8" fmla="*/ 3 w 2780712"/>
                  <a:gd name="connsiteY8" fmla="*/ 1094551 h 2184400"/>
                  <a:gd name="connsiteX0" fmla="*/ 3 w 2834387"/>
                  <a:gd name="connsiteY0" fmla="*/ 1105859 h 1140427"/>
                  <a:gd name="connsiteX1" fmla="*/ 831534 w 2834387"/>
                  <a:gd name="connsiteY1" fmla="*/ 103412 h 1140427"/>
                  <a:gd name="connsiteX2" fmla="*/ 1997384 w 2834387"/>
                  <a:gd name="connsiteY2" fmla="*/ 120904 h 1140427"/>
                  <a:gd name="connsiteX3" fmla="*/ 2832970 w 2834387"/>
                  <a:gd name="connsiteY3" fmla="*/ 1125803 h 1140427"/>
                  <a:gd name="connsiteX4" fmla="*/ 2162223 w 2834387"/>
                  <a:gd name="connsiteY4" fmla="*/ 1138674 h 1140427"/>
                  <a:gd name="connsiteX5" fmla="*/ 1665158 w 2834387"/>
                  <a:gd name="connsiteY5" fmla="*/ 658682 h 1140427"/>
                  <a:gd name="connsiteX6" fmla="*/ 1138901 w 2834387"/>
                  <a:gd name="connsiteY6" fmla="*/ 653492 h 1140427"/>
                  <a:gd name="connsiteX7" fmla="*/ 616375 w 2834387"/>
                  <a:gd name="connsiteY7" fmla="*/ 1104817 h 1140427"/>
                  <a:gd name="connsiteX8" fmla="*/ 3 w 2834387"/>
                  <a:gd name="connsiteY8" fmla="*/ 1105859 h 1140427"/>
                  <a:gd name="connsiteX0" fmla="*/ 3 w 2834578"/>
                  <a:gd name="connsiteY0" fmla="*/ 1109586 h 1144154"/>
                  <a:gd name="connsiteX1" fmla="*/ 831534 w 2834578"/>
                  <a:gd name="connsiteY1" fmla="*/ 107139 h 1144154"/>
                  <a:gd name="connsiteX2" fmla="*/ 2064059 w 2834578"/>
                  <a:gd name="connsiteY2" fmla="*/ 143681 h 1144154"/>
                  <a:gd name="connsiteX3" fmla="*/ 2832970 w 2834578"/>
                  <a:gd name="connsiteY3" fmla="*/ 1129530 h 1144154"/>
                  <a:gd name="connsiteX4" fmla="*/ 2162223 w 2834578"/>
                  <a:gd name="connsiteY4" fmla="*/ 1142401 h 1144154"/>
                  <a:gd name="connsiteX5" fmla="*/ 1665158 w 2834578"/>
                  <a:gd name="connsiteY5" fmla="*/ 662409 h 1144154"/>
                  <a:gd name="connsiteX6" fmla="*/ 1138901 w 2834578"/>
                  <a:gd name="connsiteY6" fmla="*/ 657219 h 1144154"/>
                  <a:gd name="connsiteX7" fmla="*/ 616375 w 2834578"/>
                  <a:gd name="connsiteY7" fmla="*/ 1108544 h 1144154"/>
                  <a:gd name="connsiteX8" fmla="*/ 3 w 2834578"/>
                  <a:gd name="connsiteY8" fmla="*/ 1109586 h 1144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834578" h="1144154">
                    <a:moveTo>
                      <a:pt x="3" y="1109586"/>
                    </a:moveTo>
                    <a:cubicBezTo>
                      <a:pt x="-1187" y="675285"/>
                      <a:pt x="487525" y="268123"/>
                      <a:pt x="831534" y="107139"/>
                    </a:cubicBezTo>
                    <a:cubicBezTo>
                      <a:pt x="1175543" y="-53845"/>
                      <a:pt x="1730486" y="-26718"/>
                      <a:pt x="2064059" y="143681"/>
                    </a:cubicBezTo>
                    <a:cubicBezTo>
                      <a:pt x="2397632" y="314080"/>
                      <a:pt x="2865495" y="688987"/>
                      <a:pt x="2832970" y="1129530"/>
                    </a:cubicBezTo>
                    <a:cubicBezTo>
                      <a:pt x="2627585" y="1120173"/>
                      <a:pt x="2367608" y="1151758"/>
                      <a:pt x="2162223" y="1142401"/>
                    </a:cubicBezTo>
                    <a:cubicBezTo>
                      <a:pt x="2187535" y="932414"/>
                      <a:pt x="1985346" y="737169"/>
                      <a:pt x="1665158" y="662409"/>
                    </a:cubicBezTo>
                    <a:cubicBezTo>
                      <a:pt x="1496111" y="622938"/>
                      <a:pt x="1309920" y="621102"/>
                      <a:pt x="1138901" y="657219"/>
                    </a:cubicBezTo>
                    <a:cubicBezTo>
                      <a:pt x="825547" y="723395"/>
                      <a:pt x="615464" y="904852"/>
                      <a:pt x="616375" y="1108544"/>
                    </a:cubicBezTo>
                    <a:lnTo>
                      <a:pt x="3" y="1109586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" name="Block Arc 5">
                <a:extLst>
                  <a:ext uri="{FF2B5EF4-FFF2-40B4-BE49-F238E27FC236}">
                    <a16:creationId xmlns:a16="http://schemas.microsoft.com/office/drawing/2014/main" id="{2ABDDAA7-1330-5846-8957-036F466F9A01}"/>
                  </a:ext>
                </a:extLst>
              </p:cNvPr>
              <p:cNvSpPr/>
              <p:nvPr/>
            </p:nvSpPr>
            <p:spPr>
              <a:xfrm rot="5400000" flipH="1">
                <a:off x="6218338" y="6814445"/>
                <a:ext cx="2832033" cy="2184400"/>
              </a:xfrm>
              <a:prstGeom prst="blockArc">
                <a:avLst>
                  <a:gd name="adj1" fmla="val 10847997"/>
                  <a:gd name="adj2" fmla="val 383373"/>
                  <a:gd name="adj3" fmla="val 2961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8EE221F3-E29A-7E44-BA3E-4DDEF353168D}"/>
                  </a:ext>
                </a:extLst>
              </p:cNvPr>
              <p:cNvSpPr/>
              <p:nvPr/>
            </p:nvSpPr>
            <p:spPr>
              <a:xfrm>
                <a:off x="1888902" y="8670342"/>
                <a:ext cx="5841999" cy="6523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BBA4EACD-79B2-9047-926C-4179677F6DF3}"/>
                  </a:ext>
                </a:extLst>
              </p:cNvPr>
              <p:cNvSpPr/>
              <p:nvPr/>
            </p:nvSpPr>
            <p:spPr>
              <a:xfrm>
                <a:off x="1603667" y="6490630"/>
                <a:ext cx="5991766" cy="643428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Block Arc 8">
                <a:extLst>
                  <a:ext uri="{FF2B5EF4-FFF2-40B4-BE49-F238E27FC236}">
                    <a16:creationId xmlns:a16="http://schemas.microsoft.com/office/drawing/2014/main" id="{28EF7BC0-BD7F-BD4C-8DBE-13C9030B0FE6}"/>
                  </a:ext>
                </a:extLst>
              </p:cNvPr>
              <p:cNvSpPr/>
              <p:nvPr/>
            </p:nvSpPr>
            <p:spPr>
              <a:xfrm rot="16200000">
                <a:off x="-170314" y="5175043"/>
                <a:ext cx="2797740" cy="1130070"/>
              </a:xfrm>
              <a:custGeom>
                <a:avLst/>
                <a:gdLst>
                  <a:gd name="connsiteX0" fmla="*/ 1849 w 2799588"/>
                  <a:gd name="connsiteY0" fmla="*/ 1057381 h 2229301"/>
                  <a:gd name="connsiteX1" fmla="*/ 1427126 w 2799588"/>
                  <a:gd name="connsiteY1" fmla="*/ 212 h 2229301"/>
                  <a:gd name="connsiteX2" fmla="*/ 2799516 w 2799588"/>
                  <a:gd name="connsiteY2" fmla="*/ 1125982 h 2229301"/>
                  <a:gd name="connsiteX3" fmla="*/ 2210945 w 2799588"/>
                  <a:gd name="connsiteY3" fmla="*/ 1121217 h 2229301"/>
                  <a:gd name="connsiteX4" fmla="*/ 1412694 w 2799588"/>
                  <a:gd name="connsiteY4" fmla="*/ 588647 h 2229301"/>
                  <a:gd name="connsiteX5" fmla="*/ 590194 w 2799588"/>
                  <a:gd name="connsiteY5" fmla="*/ 1081484 h 2229301"/>
                  <a:gd name="connsiteX6" fmla="*/ 1849 w 2799588"/>
                  <a:gd name="connsiteY6" fmla="*/ 1057381 h 2229301"/>
                  <a:gd name="connsiteX0" fmla="*/ 0 w 2797740"/>
                  <a:gd name="connsiteY0" fmla="*/ 1057385 h 1125986"/>
                  <a:gd name="connsiteX1" fmla="*/ 1425277 w 2797740"/>
                  <a:gd name="connsiteY1" fmla="*/ 216 h 1125986"/>
                  <a:gd name="connsiteX2" fmla="*/ 2797667 w 2797740"/>
                  <a:gd name="connsiteY2" fmla="*/ 1125986 h 1125986"/>
                  <a:gd name="connsiteX3" fmla="*/ 2209096 w 2797740"/>
                  <a:gd name="connsiteY3" fmla="*/ 1121221 h 1125986"/>
                  <a:gd name="connsiteX4" fmla="*/ 1410845 w 2797740"/>
                  <a:gd name="connsiteY4" fmla="*/ 588651 h 1125986"/>
                  <a:gd name="connsiteX5" fmla="*/ 624204 w 2797740"/>
                  <a:gd name="connsiteY5" fmla="*/ 1033679 h 1125986"/>
                  <a:gd name="connsiteX6" fmla="*/ 0 w 2797740"/>
                  <a:gd name="connsiteY6" fmla="*/ 1057385 h 11259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97740" h="1125986">
                    <a:moveTo>
                      <a:pt x="0" y="1057385"/>
                    </a:moveTo>
                    <a:cubicBezTo>
                      <a:pt x="38828" y="456405"/>
                      <a:pt x="669703" y="-11533"/>
                      <a:pt x="1425277" y="216"/>
                    </a:cubicBezTo>
                    <a:cubicBezTo>
                      <a:pt x="2193104" y="12156"/>
                      <a:pt x="2805475" y="514484"/>
                      <a:pt x="2797667" y="1125986"/>
                    </a:cubicBezTo>
                    <a:lnTo>
                      <a:pt x="2209096" y="1121221"/>
                    </a:lnTo>
                    <a:cubicBezTo>
                      <a:pt x="2214675" y="831406"/>
                      <a:pt x="1857727" y="593260"/>
                      <a:pt x="1410845" y="588651"/>
                    </a:cubicBezTo>
                    <a:cubicBezTo>
                      <a:pt x="977755" y="584184"/>
                      <a:pt x="651512" y="753344"/>
                      <a:pt x="624204" y="1033679"/>
                    </a:cubicBezTo>
                    <a:cubicBezTo>
                      <a:pt x="428089" y="1025645"/>
                      <a:pt x="196115" y="1065419"/>
                      <a:pt x="0" y="1057385"/>
                    </a:cubicBez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Block Arc 13">
                <a:extLst>
                  <a:ext uri="{FF2B5EF4-FFF2-40B4-BE49-F238E27FC236}">
                    <a16:creationId xmlns:a16="http://schemas.microsoft.com/office/drawing/2014/main" id="{9BB00DD6-C4C4-7348-AD3E-28EAE4D8492B}"/>
                  </a:ext>
                </a:extLst>
              </p:cNvPr>
              <p:cNvSpPr/>
              <p:nvPr/>
            </p:nvSpPr>
            <p:spPr>
              <a:xfrm rot="5400000" flipH="1">
                <a:off x="6146290" y="2428388"/>
                <a:ext cx="2847721" cy="2184400"/>
              </a:xfrm>
              <a:prstGeom prst="blockArc">
                <a:avLst>
                  <a:gd name="adj1" fmla="val 10800000"/>
                  <a:gd name="adj2" fmla="val 1572"/>
                  <a:gd name="adj3" fmla="val 2764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975577" y="2390350"/>
              <a:ext cx="7453126" cy="8818923"/>
              <a:chOff x="975577" y="2390350"/>
              <a:chExt cx="7453126" cy="8818923"/>
            </a:xfrm>
          </p:grpSpPr>
          <p:cxnSp>
            <p:nvCxnSpPr>
              <p:cNvPr id="159" name="Straight Connector 158"/>
              <p:cNvCxnSpPr>
                <a:endCxn id="14" idx="1"/>
              </p:cNvCxnSpPr>
              <p:nvPr/>
            </p:nvCxnSpPr>
            <p:spPr>
              <a:xfrm>
                <a:off x="1793591" y="2390350"/>
                <a:ext cx="5776047" cy="8361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Straight Connector 163"/>
              <p:cNvCxnSpPr>
                <a:endCxn id="1024" idx="2"/>
              </p:cNvCxnSpPr>
              <p:nvPr/>
            </p:nvCxnSpPr>
            <p:spPr>
              <a:xfrm flipV="1">
                <a:off x="1726207" y="4661233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24" name="Arc 1023"/>
              <p:cNvSpPr/>
              <p:nvPr/>
            </p:nvSpPr>
            <p:spPr>
              <a:xfrm>
                <a:off x="6949380" y="2405358"/>
                <a:ext cx="1403254" cy="2258405"/>
              </a:xfrm>
              <a:prstGeom prst="arc">
                <a:avLst>
                  <a:gd name="adj1" fmla="val 16200000"/>
                  <a:gd name="adj2" fmla="val 5256843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0" name="Arc 169"/>
              <p:cNvSpPr/>
              <p:nvPr/>
            </p:nvSpPr>
            <p:spPr>
              <a:xfrm>
                <a:off x="7025449" y="6810988"/>
                <a:ext cx="1403254" cy="2229081"/>
              </a:xfrm>
              <a:prstGeom prst="arc">
                <a:avLst>
                  <a:gd name="adj1" fmla="val 16120637"/>
                  <a:gd name="adj2" fmla="val 4983877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1" name="Arc 170"/>
              <p:cNvSpPr/>
              <p:nvPr/>
            </p:nvSpPr>
            <p:spPr>
              <a:xfrm flipH="1">
                <a:off x="975577" y="4665689"/>
                <a:ext cx="1403254" cy="2146655"/>
              </a:xfrm>
              <a:prstGeom prst="arc">
                <a:avLst>
                  <a:gd name="adj1" fmla="val 16248374"/>
                  <a:gd name="adj2" fmla="val 5189154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72" name="Straight Connector 171"/>
              <p:cNvCxnSpPr>
                <a:endCxn id="8" idx="3"/>
              </p:cNvCxnSpPr>
              <p:nvPr/>
            </p:nvCxnSpPr>
            <p:spPr>
              <a:xfrm flipV="1">
                <a:off x="1689032" y="6812344"/>
                <a:ext cx="5906401" cy="905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Straight Connector 172"/>
              <p:cNvCxnSpPr/>
              <p:nvPr/>
            </p:nvCxnSpPr>
            <p:spPr>
              <a:xfrm flipV="1">
                <a:off x="1838324" y="9051721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5" name="Arc 174"/>
              <p:cNvSpPr/>
              <p:nvPr/>
            </p:nvSpPr>
            <p:spPr>
              <a:xfrm flipH="1">
                <a:off x="1105578" y="9059682"/>
                <a:ext cx="1403254" cy="2119835"/>
              </a:xfrm>
              <a:prstGeom prst="arc">
                <a:avLst>
                  <a:gd name="adj1" fmla="val 16248374"/>
                  <a:gd name="adj2" fmla="val 5358476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496" name="Straight Connector 495"/>
              <p:cNvCxnSpPr/>
              <p:nvPr/>
            </p:nvCxnSpPr>
            <p:spPr>
              <a:xfrm flipV="1">
                <a:off x="1891808" y="11204817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70" name="Group 1069"/>
          <p:cNvGrpSpPr/>
          <p:nvPr/>
        </p:nvGrpSpPr>
        <p:grpSpPr>
          <a:xfrm>
            <a:off x="7273488" y="10490852"/>
            <a:ext cx="1226773" cy="1241391"/>
            <a:chOff x="7273488" y="10490852"/>
            <a:chExt cx="1226773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7D857C8-6DBF-1441-BED6-4FF1EB531C36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7273488" y="10734626"/>
              <a:ext cx="121497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/>
                <a:t>Tasters &amp; Health &amp; Safety</a:t>
              </a:r>
              <a:endParaRPr lang="en-US" sz="1400" b="1" dirty="0"/>
            </a:p>
          </p:txBody>
        </p:sp>
      </p:grpSp>
      <p:grpSp>
        <p:nvGrpSpPr>
          <p:cNvPr id="1060" name="Group 1059"/>
          <p:cNvGrpSpPr/>
          <p:nvPr/>
        </p:nvGrpSpPr>
        <p:grpSpPr>
          <a:xfrm>
            <a:off x="5062786" y="9568143"/>
            <a:ext cx="2320810" cy="1758639"/>
            <a:chOff x="-2676061" y="515712"/>
            <a:chExt cx="2320810" cy="1758639"/>
          </a:xfrm>
        </p:grpSpPr>
        <p:grpSp>
          <p:nvGrpSpPr>
            <p:cNvPr id="1059" name="Group 1058"/>
            <p:cNvGrpSpPr/>
            <p:nvPr/>
          </p:nvGrpSpPr>
          <p:grpSpPr>
            <a:xfrm>
              <a:off x="-2676061" y="515712"/>
              <a:ext cx="2320810" cy="1130216"/>
              <a:chOff x="-2676061" y="515712"/>
              <a:chExt cx="2320810" cy="1130216"/>
            </a:xfrm>
          </p:grpSpPr>
          <p:sp>
            <p:nvSpPr>
              <p:cNvPr id="380" name="Rectangle 379"/>
              <p:cNvSpPr/>
              <p:nvPr/>
            </p:nvSpPr>
            <p:spPr>
              <a:xfrm>
                <a:off x="-2676061" y="999597"/>
                <a:ext cx="2320810" cy="646331"/>
              </a:xfrm>
              <a:prstGeom prst="rect">
                <a:avLst/>
              </a:prstGeom>
              <a:ln w="38100" cap="rnd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900" b="1" u="sng" dirty="0" smtClean="0"/>
                  <a:t>Tasters:</a:t>
                </a:r>
              </a:p>
              <a:p>
                <a:r>
                  <a:rPr lang="en-GB" sz="900" dirty="0" smtClean="0"/>
                  <a:t>Pre-course baseline. Discussion of any existing skills covering all units. Any existing knowledge or skills</a:t>
                </a:r>
                <a:endParaRPr lang="en-GB" sz="9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pic>
            <p:nvPicPr>
              <p:cNvPr id="381" name="Picture 18" descr="Image result for road signs men at work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83905" y="515712"/>
                <a:ext cx="492039" cy="4347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382" name="Straight Connector 381">
              <a:extLst>
                <a:ext uri="{FF2B5EF4-FFF2-40B4-BE49-F238E27FC236}">
                  <a16:creationId xmlns:a16="http://schemas.microsoft.com/office/drawing/2014/main" id="{86EB846A-C08D-8E44-A8A5-1C8D76F9603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-1464409" y="1645932"/>
              <a:ext cx="5705" cy="628419"/>
            </a:xfrm>
            <a:prstGeom prst="line">
              <a:avLst/>
            </a:prstGeom>
            <a:ln w="57150">
              <a:solidFill>
                <a:srgbClr val="FF000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4" name="Group 463"/>
          <p:cNvGrpSpPr/>
          <p:nvPr/>
        </p:nvGrpSpPr>
        <p:grpSpPr>
          <a:xfrm>
            <a:off x="-2611487" y="5424143"/>
            <a:ext cx="2320810" cy="1753900"/>
            <a:chOff x="-2567956" y="-104715"/>
            <a:chExt cx="2320810" cy="1753900"/>
          </a:xfrm>
        </p:grpSpPr>
        <p:grpSp>
          <p:nvGrpSpPr>
            <p:cNvPr id="465" name="Group 464"/>
            <p:cNvGrpSpPr/>
            <p:nvPr/>
          </p:nvGrpSpPr>
          <p:grpSpPr>
            <a:xfrm>
              <a:off x="-2567956" y="338043"/>
              <a:ext cx="2320810" cy="1311142"/>
              <a:chOff x="-2567956" y="338043"/>
              <a:chExt cx="2320810" cy="1311142"/>
            </a:xfrm>
          </p:grpSpPr>
          <p:sp>
            <p:nvSpPr>
              <p:cNvPr id="467" name="Rectangle 466"/>
              <p:cNvSpPr/>
              <p:nvPr/>
            </p:nvSpPr>
            <p:spPr>
              <a:xfrm>
                <a:off x="-2567956" y="587356"/>
                <a:ext cx="2320810" cy="1061829"/>
              </a:xfrm>
              <a:prstGeom prst="rect">
                <a:avLst/>
              </a:prstGeom>
              <a:ln w="38100" cap="rnd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900" b="1" u="sng" dirty="0" smtClean="0"/>
                  <a:t>The red box:</a:t>
                </a:r>
              </a:p>
              <a:p>
                <a:r>
                  <a:rPr lang="en-GB" sz="900" dirty="0" smtClean="0"/>
                  <a:t>These road work boxes can be used to highlight a particular task, or link parts of the journey to the national curriculum.</a:t>
                </a:r>
              </a:p>
              <a:p>
                <a:r>
                  <a:rPr lang="en-GB" sz="900" dirty="0" smtClean="0"/>
                  <a:t>Just copy and paste when needed and drag to map position, editing position of pin if necessary. </a:t>
                </a:r>
                <a:r>
                  <a:rPr lang="en-GB" sz="9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Type over this text.</a:t>
                </a:r>
              </a:p>
            </p:txBody>
          </p:sp>
          <p:pic>
            <p:nvPicPr>
              <p:cNvPr id="468" name="Picture 18" descr="Image result for road signs men at work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09295" y="338043"/>
                <a:ext cx="492039" cy="4347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466" name="Straight Connector 465">
              <a:extLst>
                <a:ext uri="{FF2B5EF4-FFF2-40B4-BE49-F238E27FC236}">
                  <a16:creationId xmlns:a16="http://schemas.microsoft.com/office/drawing/2014/main" id="{86EB846A-C08D-8E44-A8A5-1C8D76F9603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1495906" y="-104715"/>
              <a:ext cx="4053" cy="690144"/>
            </a:xfrm>
            <a:prstGeom prst="line">
              <a:avLst/>
            </a:prstGeom>
            <a:ln w="57150">
              <a:solidFill>
                <a:srgbClr val="FF000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76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7" cstate="print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2490" b="42259" l="55400" r="95200">
                        <a14:foregroundMark x1="68800" y1="34100" x2="63200" y2="38703"/>
                        <a14:foregroundMark x1="59800" y1="31590" x2="55400" y2="27197"/>
                        <a14:foregroundMark x1="61800" y1="28243" x2="65200" y2="38912"/>
                        <a14:foregroundMark x1="74000" y1="31799" x2="89200" y2="36192"/>
                        <a14:foregroundMark x1="92200" y1="33264" x2="85600" y2="39121"/>
                        <a14:foregroundMark x1="91400" y1="34937" x2="93400" y2="36402"/>
                        <a14:foregroundMark x1="89600" y1="31172" x2="93200" y2="32636"/>
                        <a14:foregroundMark x1="75200" y1="30753" x2="64600" y2="37866"/>
                        <a14:foregroundMark x1="59600" y1="33264" x2="66200" y2="38703"/>
                        <a14:foregroundMark x1="62400" y1="38912" x2="65200" y2="36611"/>
                        <a14:foregroundMark x1="65400" y1="40167" x2="63600" y2="39331"/>
                        <a14:foregroundMark x1="89800" y1="38494" x2="85000" y2="387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20050" b="55202"/>
          <a:stretch/>
        </p:blipFill>
        <p:spPr bwMode="auto">
          <a:xfrm>
            <a:off x="-1975353" y="8515216"/>
            <a:ext cx="1218716" cy="609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7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9" cstate="print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9268" b="65900" l="55300" r="95200">
                        <a14:foregroundMark x1="65700" y1="59519" x2="62500" y2="64331"/>
                        <a14:foregroundMark x1="81500" y1="59728" x2="87300" y2="61820"/>
                        <a14:foregroundMark x1="87500" y1="58473" x2="91900" y2="56172"/>
                        <a14:foregroundMark x1="79700" y1="55126" x2="77100" y2="49268"/>
                        <a14:foregroundMark x1="63100" y1="56381" x2="55300" y2="60565"/>
                        <a14:foregroundMark x1="68100" y1="56799" x2="87100" y2="63285"/>
                        <a14:foregroundMark x1="87900" y1="58682" x2="87900" y2="586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47971" b="31929"/>
          <a:stretch/>
        </p:blipFill>
        <p:spPr bwMode="auto">
          <a:xfrm>
            <a:off x="-2030046" y="9188145"/>
            <a:ext cx="1313226" cy="533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8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4895" b="89540" l="55200" r="95200">
                        <a14:foregroundMark x1="59300" y1="83682" x2="55200" y2="84310"/>
                        <a14:foregroundMark x1="62000" y1="81904" x2="63900" y2="87762"/>
                        <a14:foregroundMark x1="66900" y1="83682" x2="62800" y2="87029"/>
                        <a14:foregroundMark x1="68000" y1="82322" x2="78400" y2="77510"/>
                        <a14:foregroundMark x1="77100" y1="81904" x2="90300" y2="86192"/>
                        <a14:foregroundMark x1="88400" y1="81904" x2="93800" y2="84310"/>
                        <a14:foregroundMark x1="87800" y1="82531" x2="86700" y2="88598"/>
                        <a14:foregroundMark x1="82600" y1="83682" x2="89000" y2="883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73096" b="8576"/>
          <a:stretch/>
        </p:blipFill>
        <p:spPr bwMode="auto">
          <a:xfrm flipH="1">
            <a:off x="-2158736" y="9836117"/>
            <a:ext cx="1481607" cy="548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9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9" b="16423" l="54600" r="95200">
                        <a14:foregroundMark x1="65900" y1="9833" x2="60900" y2="14644"/>
                        <a14:foregroundMark x1="60900" y1="7950" x2="55600" y2="7741"/>
                        <a14:foregroundMark x1="76900" y1="8368" x2="87700" y2="11715"/>
                        <a14:foregroundMark x1="89500" y1="8368" x2="86100" y2="14226"/>
                        <a14:foregroundMark x1="58600" y1="6276" x2="54600" y2="8159"/>
                        <a14:foregroundMark x1="63100" y1="5439" x2="71300" y2="209"/>
                        <a14:foregroundMark x1="81100" y1="4393" x2="78100" y2="2720"/>
                        <a14:foregroundMark x1="89900" y1="6695" x2="94300" y2="6904"/>
                        <a14:foregroundMark x1="84900" y1="6904" x2="94900" y2="9623"/>
                        <a14:foregroundMark x1="59000" y1="5649" x2="55600" y2="73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b="81570"/>
          <a:stretch/>
        </p:blipFill>
        <p:spPr bwMode="auto">
          <a:xfrm flipH="1">
            <a:off x="-2223554" y="7872369"/>
            <a:ext cx="1418409" cy="528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83" name="Group 482"/>
          <p:cNvGrpSpPr/>
          <p:nvPr/>
        </p:nvGrpSpPr>
        <p:grpSpPr>
          <a:xfrm>
            <a:off x="6740671" y="1727918"/>
            <a:ext cx="1214980" cy="1234099"/>
            <a:chOff x="1212628" y="4031237"/>
            <a:chExt cx="1214980" cy="1304869"/>
          </a:xfrm>
        </p:grpSpPr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468411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/>
                <a:t>Teamwork</a:t>
              </a:r>
            </a:p>
            <a:p>
              <a:pPr algn="ctr"/>
              <a:r>
                <a:rPr lang="en-US" sz="1400" b="1" dirty="0" smtClean="0"/>
                <a:t>&amp; Comp</a:t>
              </a:r>
              <a:endParaRPr lang="en-US" sz="1400" b="1" dirty="0"/>
            </a:p>
          </p:txBody>
        </p:sp>
      </p:grpSp>
      <p:cxnSp>
        <p:nvCxnSpPr>
          <p:cNvPr id="211" name="Straight Connector 210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10743475" y="3542546"/>
            <a:ext cx="0" cy="718011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Straight Connector 212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10443377" y="1037563"/>
            <a:ext cx="0" cy="65591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Straight Connector 21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10117532" y="3554590"/>
            <a:ext cx="0" cy="718011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Connector 21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10776493" y="1037563"/>
            <a:ext cx="0" cy="65591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Straight Connector 22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10449077" y="3564984"/>
            <a:ext cx="0" cy="718011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10093384" y="1035824"/>
            <a:ext cx="551" cy="65765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9" name="Straight Connector 278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10478115" y="6086663"/>
            <a:ext cx="961953" cy="5497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0" name="Straight Connector 33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10053110" y="5500650"/>
            <a:ext cx="1011544" cy="498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6" name="Straight Connector 425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10294869" y="5844044"/>
            <a:ext cx="1011544" cy="498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7" name="Straight Connector 426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10478114" y="6417480"/>
            <a:ext cx="961953" cy="5497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9" name="Straight Connector 42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11055892" y="1037563"/>
            <a:ext cx="0" cy="65591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0" name="Straight Connector 42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11389008" y="1037563"/>
            <a:ext cx="0" cy="65591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1" name="Straight Connector 430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3732431" y="11256696"/>
            <a:ext cx="10935" cy="39998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2" name="Straight Connector 431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10800641" y="1900329"/>
            <a:ext cx="0" cy="65591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3" name="Straight Connector 432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6829258" y="6840873"/>
            <a:ext cx="551" cy="65765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4" name="Straight Connector 433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11080040" y="1900329"/>
            <a:ext cx="0" cy="65591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5" name="Straight Connector 434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11413156" y="1900329"/>
            <a:ext cx="0" cy="65591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6" name="Straight Connector 435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10446376" y="2759572"/>
            <a:ext cx="0" cy="65591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10779492" y="2759572"/>
            <a:ext cx="0" cy="65591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8" name="Straight Connector 43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1964577" y="9077002"/>
            <a:ext cx="551" cy="65765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9" name="Straight Connector 43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11058891" y="2759572"/>
            <a:ext cx="0" cy="65591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11392007" y="2759572"/>
            <a:ext cx="0" cy="65591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1" name="Straight Connector 440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10743475" y="4491123"/>
            <a:ext cx="0" cy="718011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2" name="Straight Connector 44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>
            <a:off x="2542697" y="10691378"/>
            <a:ext cx="0" cy="51343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3" name="Straight Connector 442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2585910" y="8316273"/>
            <a:ext cx="0" cy="718011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4" name="Straight Connector 443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11413156" y="3562539"/>
            <a:ext cx="0" cy="718011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5" name="Straight Connector 444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11064654" y="3542546"/>
            <a:ext cx="0" cy="718011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6" name="Straight Connector 445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11404394" y="4511116"/>
            <a:ext cx="0" cy="718011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7" name="Straight Connector 446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11055892" y="4491123"/>
            <a:ext cx="0" cy="718011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Connector 448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10423504" y="7214799"/>
            <a:ext cx="961953" cy="5497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0" name="Straight Connector 44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9998499" y="6628786"/>
            <a:ext cx="1011544" cy="498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Connector 450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9998499" y="6972180"/>
            <a:ext cx="1011544" cy="498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2" name="Straight Connector 451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10423503" y="7545616"/>
            <a:ext cx="961953" cy="5497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3" name="Straight Connector 452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10462726" y="8354350"/>
            <a:ext cx="961953" cy="5497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4" name="Straight Connector 453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10037721" y="7768337"/>
            <a:ext cx="1011544" cy="498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5" name="Straight Connector 454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>
            <a:off x="4088374" y="4012132"/>
            <a:ext cx="0" cy="478697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6" name="Straight Connector 455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10462725" y="8685167"/>
            <a:ext cx="961953" cy="5497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7" name="Straight Connector 456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10478115" y="9497582"/>
            <a:ext cx="961953" cy="5497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8" name="Straight Connector 457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10093384" y="9034284"/>
            <a:ext cx="1011544" cy="498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9" name="Straight Connector 45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10626483" y="9285708"/>
            <a:ext cx="1011544" cy="498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0" name="Straight Connector 459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 flipV="1">
            <a:off x="635832" y="10110550"/>
            <a:ext cx="500505" cy="904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4" name="Group 123"/>
          <p:cNvGrpSpPr/>
          <p:nvPr/>
        </p:nvGrpSpPr>
        <p:grpSpPr>
          <a:xfrm>
            <a:off x="1751445" y="3937813"/>
            <a:ext cx="1214980" cy="1234099"/>
            <a:chOff x="1212628" y="4031237"/>
            <a:chExt cx="1214980" cy="1304869"/>
          </a:xfrm>
        </p:grpSpPr>
        <p:sp>
          <p:nvSpPr>
            <p:cNvPr id="125" name="Oval 124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6" name="Oval 125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7" name="TextBox 126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396258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/>
                <a:t>Timber fencing</a:t>
              </a:r>
              <a:endParaRPr lang="en-US" sz="1400" b="1" dirty="0"/>
            </a:p>
          </p:txBody>
        </p:sp>
      </p:grpSp>
      <p:grpSp>
        <p:nvGrpSpPr>
          <p:cNvPr id="128" name="Group 127"/>
          <p:cNvGrpSpPr/>
          <p:nvPr/>
        </p:nvGrpSpPr>
        <p:grpSpPr>
          <a:xfrm>
            <a:off x="5327174" y="8354350"/>
            <a:ext cx="1214980" cy="1234099"/>
            <a:chOff x="1212628" y="4031237"/>
            <a:chExt cx="1214980" cy="1304869"/>
          </a:xfrm>
        </p:grpSpPr>
        <p:sp>
          <p:nvSpPr>
            <p:cNvPr id="129" name="Oval 128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0" name="Oval 129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1" name="TextBox 130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352966"/>
              <a:ext cx="1170599" cy="488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 smtClean="0"/>
                <a:t>Woodland management</a:t>
              </a:r>
              <a:endParaRPr lang="en-US" sz="1200" b="1" dirty="0"/>
            </a:p>
          </p:txBody>
        </p:sp>
      </p:grpSp>
      <p:grpSp>
        <p:nvGrpSpPr>
          <p:cNvPr id="139" name="Group 138"/>
          <p:cNvGrpSpPr/>
          <p:nvPr/>
        </p:nvGrpSpPr>
        <p:grpSpPr>
          <a:xfrm>
            <a:off x="736873" y="10248875"/>
            <a:ext cx="1214980" cy="1234099"/>
            <a:chOff x="1212628" y="4031237"/>
            <a:chExt cx="1214980" cy="1304869"/>
          </a:xfrm>
        </p:grpSpPr>
        <p:sp>
          <p:nvSpPr>
            <p:cNvPr id="140" name="Oval 139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2" name="Oval 141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3" name="TextBox 142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352966"/>
              <a:ext cx="1170599" cy="488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 smtClean="0"/>
                <a:t>Grassland Management</a:t>
              </a:r>
              <a:endParaRPr lang="en-US" sz="1200" b="1" dirty="0"/>
            </a:p>
          </p:txBody>
        </p:sp>
      </p:grpSp>
      <p:grpSp>
        <p:nvGrpSpPr>
          <p:cNvPr id="145" name="Group 144"/>
          <p:cNvGrpSpPr/>
          <p:nvPr/>
        </p:nvGrpSpPr>
        <p:grpSpPr>
          <a:xfrm>
            <a:off x="4074124" y="6082683"/>
            <a:ext cx="1214980" cy="1234099"/>
            <a:chOff x="1212628" y="4031237"/>
            <a:chExt cx="1214980" cy="1304869"/>
          </a:xfrm>
        </p:grpSpPr>
        <p:sp>
          <p:nvSpPr>
            <p:cNvPr id="146" name="Oval 145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9" name="Oval 148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0" name="TextBox 149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468411"/>
              <a:ext cx="1170599" cy="4881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b="1" dirty="0" smtClean="0"/>
                <a:t>Footpaths &amp;</a:t>
              </a:r>
            </a:p>
            <a:p>
              <a:pPr algn="ctr"/>
              <a:r>
                <a:rPr lang="en-US" sz="1200" b="1" dirty="0" smtClean="0"/>
                <a:t>surface</a:t>
              </a:r>
              <a:endParaRPr lang="en-US" sz="1200" b="1" dirty="0"/>
            </a:p>
          </p:txBody>
        </p:sp>
      </p:grpSp>
      <p:grpSp>
        <p:nvGrpSpPr>
          <p:cNvPr id="161" name="Group 160"/>
          <p:cNvGrpSpPr/>
          <p:nvPr/>
        </p:nvGrpSpPr>
        <p:grpSpPr>
          <a:xfrm>
            <a:off x="-2516528" y="3834242"/>
            <a:ext cx="2320810" cy="1574572"/>
            <a:chOff x="-2802384" y="634955"/>
            <a:chExt cx="2320810" cy="1640840"/>
          </a:xfrm>
        </p:grpSpPr>
        <p:grpSp>
          <p:nvGrpSpPr>
            <p:cNvPr id="162" name="Group 161"/>
            <p:cNvGrpSpPr/>
            <p:nvPr/>
          </p:nvGrpSpPr>
          <p:grpSpPr>
            <a:xfrm>
              <a:off x="-2802384" y="634955"/>
              <a:ext cx="2320810" cy="1024304"/>
              <a:chOff x="-2802384" y="634955"/>
              <a:chExt cx="2320810" cy="1024304"/>
            </a:xfrm>
          </p:grpSpPr>
          <p:sp>
            <p:nvSpPr>
              <p:cNvPr id="165" name="Rectangle 164"/>
              <p:cNvSpPr/>
              <p:nvPr/>
            </p:nvSpPr>
            <p:spPr>
              <a:xfrm>
                <a:off x="-2802384" y="1130055"/>
                <a:ext cx="2320810" cy="529204"/>
              </a:xfrm>
              <a:prstGeom prst="rect">
                <a:avLst/>
              </a:prstGeom>
              <a:ln w="38100" cap="rnd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900" b="1" u="sng" dirty="0" smtClean="0"/>
                  <a:t>Health and Safety Unit </a:t>
                </a:r>
              </a:p>
              <a:p>
                <a:r>
                  <a:rPr lang="en-GB" sz="900" dirty="0" smtClean="0"/>
                  <a:t>Unit booklets complete and handed in for marking.</a:t>
                </a:r>
              </a:p>
            </p:txBody>
          </p:sp>
          <p:pic>
            <p:nvPicPr>
              <p:cNvPr id="166" name="Picture 18" descr="Image result for road signs men at work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998922" y="634955"/>
                <a:ext cx="492039" cy="4347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86EB846A-C08D-8E44-A8A5-1C8D76F9603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-2652148" y="1647376"/>
              <a:ext cx="5705" cy="628419"/>
            </a:xfrm>
            <a:prstGeom prst="line">
              <a:avLst/>
            </a:prstGeom>
            <a:ln w="57150">
              <a:solidFill>
                <a:srgbClr val="FF000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Box 9"/>
          <p:cNvSpPr txBox="1"/>
          <p:nvPr/>
        </p:nvSpPr>
        <p:spPr>
          <a:xfrm>
            <a:off x="3102290" y="11695484"/>
            <a:ext cx="111648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Start work on Unit booklet for Health and Safety</a:t>
            </a:r>
            <a:endParaRPr lang="en-GB" sz="900" dirty="0"/>
          </a:p>
        </p:txBody>
      </p:sp>
      <p:sp>
        <p:nvSpPr>
          <p:cNvPr id="12" name="Rectangle 11"/>
          <p:cNvSpPr/>
          <p:nvPr/>
        </p:nvSpPr>
        <p:spPr>
          <a:xfrm>
            <a:off x="4911460" y="11490346"/>
            <a:ext cx="2411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b="1" u="sng" dirty="0"/>
              <a:t>Tasters:</a:t>
            </a:r>
          </a:p>
          <a:p>
            <a:r>
              <a:rPr lang="en-GB" sz="900" dirty="0"/>
              <a:t>Tasters for fencing, slabbing and woodland management</a:t>
            </a:r>
            <a:r>
              <a:rPr lang="en-GB" sz="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Students are introduced to basic good practices and recommended practices.</a:t>
            </a:r>
          </a:p>
        </p:txBody>
      </p:sp>
      <p:cxnSp>
        <p:nvCxnSpPr>
          <p:cNvPr id="169" name="Straight Connector 16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5671890" y="11230895"/>
            <a:ext cx="10935" cy="39998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" name="TextBox 173"/>
          <p:cNvSpPr txBox="1"/>
          <p:nvPr/>
        </p:nvSpPr>
        <p:spPr>
          <a:xfrm>
            <a:off x="2504259" y="10219593"/>
            <a:ext cx="11164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Complete Health and Safety unit booklet and hand in for assessment</a:t>
            </a:r>
            <a:endParaRPr lang="en-GB" sz="900" dirty="0"/>
          </a:p>
        </p:txBody>
      </p:sp>
      <p:sp>
        <p:nvSpPr>
          <p:cNvPr id="177" name="TextBox 176"/>
          <p:cNvSpPr txBox="1"/>
          <p:nvPr/>
        </p:nvSpPr>
        <p:spPr>
          <a:xfrm>
            <a:off x="-100498" y="9690307"/>
            <a:ext cx="102432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err="1" smtClean="0"/>
              <a:t>LO1</a:t>
            </a:r>
            <a:r>
              <a:rPr lang="en-GB" sz="900" dirty="0" smtClean="0"/>
              <a:t> – Identify and prepare area for grassland</a:t>
            </a:r>
            <a:endParaRPr lang="en-GB" sz="900" dirty="0"/>
          </a:p>
        </p:txBody>
      </p:sp>
      <p:sp>
        <p:nvSpPr>
          <p:cNvPr id="178" name="TextBox 177"/>
          <p:cNvSpPr txBox="1"/>
          <p:nvPr/>
        </p:nvSpPr>
        <p:spPr>
          <a:xfrm>
            <a:off x="2590126" y="8095439"/>
            <a:ext cx="102432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err="1" smtClean="0"/>
              <a:t>LO3</a:t>
            </a:r>
            <a:r>
              <a:rPr lang="en-GB" sz="900" dirty="0" smtClean="0"/>
              <a:t> – Weed and maintain grassland area</a:t>
            </a:r>
            <a:endParaRPr lang="en-GB" sz="900" dirty="0"/>
          </a:p>
        </p:txBody>
      </p:sp>
      <p:sp>
        <p:nvSpPr>
          <p:cNvPr id="179" name="TextBox 178"/>
          <p:cNvSpPr txBox="1"/>
          <p:nvPr/>
        </p:nvSpPr>
        <p:spPr>
          <a:xfrm>
            <a:off x="1705443" y="9859261"/>
            <a:ext cx="102432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err="1" smtClean="0"/>
              <a:t>LO2</a:t>
            </a:r>
            <a:r>
              <a:rPr lang="en-GB" sz="900" dirty="0" smtClean="0"/>
              <a:t> – Seed and maintain grassland</a:t>
            </a:r>
            <a:endParaRPr lang="en-GB" sz="900" dirty="0"/>
          </a:p>
        </p:txBody>
      </p:sp>
      <p:grpSp>
        <p:nvGrpSpPr>
          <p:cNvPr id="185" name="Group 184"/>
          <p:cNvGrpSpPr/>
          <p:nvPr/>
        </p:nvGrpSpPr>
        <p:grpSpPr>
          <a:xfrm>
            <a:off x="2858571" y="9073232"/>
            <a:ext cx="2025863" cy="1223167"/>
            <a:chOff x="-2573181" y="-104715"/>
            <a:chExt cx="2025863" cy="1097209"/>
          </a:xfrm>
        </p:grpSpPr>
        <p:grpSp>
          <p:nvGrpSpPr>
            <p:cNvPr id="186" name="Group 185"/>
            <p:cNvGrpSpPr/>
            <p:nvPr/>
          </p:nvGrpSpPr>
          <p:grpSpPr>
            <a:xfrm>
              <a:off x="-2573181" y="256742"/>
              <a:ext cx="2025863" cy="735752"/>
              <a:chOff x="-2573181" y="256742"/>
              <a:chExt cx="2025863" cy="735752"/>
            </a:xfrm>
          </p:grpSpPr>
          <p:sp>
            <p:nvSpPr>
              <p:cNvPr id="188" name="Rectangle 187"/>
              <p:cNvSpPr/>
              <p:nvPr/>
            </p:nvSpPr>
            <p:spPr>
              <a:xfrm>
                <a:off x="-2573181" y="256742"/>
                <a:ext cx="2002743" cy="579774"/>
              </a:xfrm>
              <a:prstGeom prst="rect">
                <a:avLst/>
              </a:prstGeom>
              <a:ln w="38100" cap="rnd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900" b="1" u="sng" dirty="0" smtClean="0"/>
                  <a:t>Complete assessment booklet</a:t>
                </a:r>
              </a:p>
              <a:p>
                <a:r>
                  <a:rPr lang="en-GB" sz="9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Students update workbook and select images for portfolio, complete discussions around units.</a:t>
                </a:r>
              </a:p>
            </p:txBody>
          </p:sp>
          <p:pic>
            <p:nvPicPr>
              <p:cNvPr id="189" name="Picture 18" descr="Image result for road signs men at work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039357" y="557695"/>
                <a:ext cx="492039" cy="4347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id="{86EB846A-C08D-8E44-A8A5-1C8D76F9603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1501197" y="-104715"/>
              <a:ext cx="9344" cy="342742"/>
            </a:xfrm>
            <a:prstGeom prst="line">
              <a:avLst/>
            </a:prstGeom>
            <a:ln w="57150">
              <a:solidFill>
                <a:srgbClr val="FF000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1" name="Group 150"/>
          <p:cNvGrpSpPr/>
          <p:nvPr/>
        </p:nvGrpSpPr>
        <p:grpSpPr>
          <a:xfrm>
            <a:off x="1254307" y="5476916"/>
            <a:ext cx="2499354" cy="828982"/>
            <a:chOff x="-3114723" y="406025"/>
            <a:chExt cx="2499354" cy="743617"/>
          </a:xfrm>
        </p:grpSpPr>
        <p:grpSp>
          <p:nvGrpSpPr>
            <p:cNvPr id="152" name="Group 151"/>
            <p:cNvGrpSpPr/>
            <p:nvPr/>
          </p:nvGrpSpPr>
          <p:grpSpPr>
            <a:xfrm>
              <a:off x="-2718848" y="406025"/>
              <a:ext cx="2103479" cy="743617"/>
              <a:chOff x="-2718848" y="406025"/>
              <a:chExt cx="2103479" cy="743617"/>
            </a:xfrm>
          </p:grpSpPr>
          <p:sp>
            <p:nvSpPr>
              <p:cNvPr id="156" name="Rectangle 155"/>
              <p:cNvSpPr/>
              <p:nvPr/>
            </p:nvSpPr>
            <p:spPr>
              <a:xfrm>
                <a:off x="-2718848" y="406025"/>
                <a:ext cx="2002743" cy="579774"/>
              </a:xfrm>
              <a:prstGeom prst="rect">
                <a:avLst/>
              </a:prstGeom>
              <a:ln w="38100" cap="rnd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900" b="1" u="sng" dirty="0" smtClean="0"/>
                  <a:t>Complete assessment booklet</a:t>
                </a:r>
              </a:p>
              <a:p>
                <a:r>
                  <a:rPr lang="en-GB" sz="9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Students update workbook and select images for portfolio, complete discussions around units.</a:t>
                </a:r>
              </a:p>
            </p:txBody>
          </p:sp>
          <p:pic>
            <p:nvPicPr>
              <p:cNvPr id="158" name="Picture 18" descr="Image result for road signs men at work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107408" y="714843"/>
                <a:ext cx="492039" cy="4347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id="{86EB846A-C08D-8E44-A8A5-1C8D76F96038}"/>
                </a:ext>
              </a:extLst>
            </p:cNvPr>
            <p:cNvCxnSpPr>
              <a:cxnSpLocks/>
              <a:stCxn id="156" idx="1"/>
              <a:endCxn id="9" idx="4"/>
            </p:cNvCxnSpPr>
            <p:nvPr/>
          </p:nvCxnSpPr>
          <p:spPr>
            <a:xfrm flipH="1" flipV="1">
              <a:off x="-3114723" y="631346"/>
              <a:ext cx="395875" cy="64566"/>
            </a:xfrm>
            <a:prstGeom prst="line">
              <a:avLst/>
            </a:prstGeom>
            <a:ln w="57150">
              <a:solidFill>
                <a:srgbClr val="FF000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056007" y="8107806"/>
            <a:ext cx="0" cy="718011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TextBox 167"/>
          <p:cNvSpPr txBox="1"/>
          <p:nvPr/>
        </p:nvSpPr>
        <p:spPr>
          <a:xfrm>
            <a:off x="7060223" y="7886972"/>
            <a:ext cx="1024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err="1" smtClean="0"/>
              <a:t>LO2</a:t>
            </a:r>
            <a:r>
              <a:rPr lang="en-GB" sz="900" dirty="0" smtClean="0"/>
              <a:t> – Maintain wooded areas</a:t>
            </a:r>
            <a:endParaRPr lang="en-GB" sz="900" dirty="0"/>
          </a:p>
        </p:txBody>
      </p:sp>
      <p:sp>
        <p:nvSpPr>
          <p:cNvPr id="180" name="TextBox 179"/>
          <p:cNvSpPr txBox="1"/>
          <p:nvPr/>
        </p:nvSpPr>
        <p:spPr>
          <a:xfrm>
            <a:off x="3614453" y="3658948"/>
            <a:ext cx="1024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err="1" smtClean="0"/>
              <a:t>LO1</a:t>
            </a:r>
            <a:r>
              <a:rPr lang="en-GB" sz="900" dirty="0" smtClean="0"/>
              <a:t> – Mark out the line of a fence</a:t>
            </a:r>
            <a:endParaRPr lang="en-GB" sz="900" dirty="0"/>
          </a:p>
        </p:txBody>
      </p:sp>
      <p:sp>
        <p:nvSpPr>
          <p:cNvPr id="181" name="TextBox 180"/>
          <p:cNvSpPr txBox="1"/>
          <p:nvPr/>
        </p:nvSpPr>
        <p:spPr>
          <a:xfrm>
            <a:off x="6418617" y="7451219"/>
            <a:ext cx="102432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err="1" smtClean="0"/>
              <a:t>LO1</a:t>
            </a:r>
            <a:r>
              <a:rPr lang="en-GB" sz="900" dirty="0" smtClean="0"/>
              <a:t> – be able to plant wooded areas</a:t>
            </a:r>
            <a:endParaRPr lang="en-GB" sz="900" dirty="0"/>
          </a:p>
        </p:txBody>
      </p:sp>
      <p:grpSp>
        <p:nvGrpSpPr>
          <p:cNvPr id="182" name="Group 181"/>
          <p:cNvGrpSpPr/>
          <p:nvPr/>
        </p:nvGrpSpPr>
        <p:grpSpPr>
          <a:xfrm>
            <a:off x="4384472" y="7095579"/>
            <a:ext cx="2025863" cy="1223167"/>
            <a:chOff x="-2573181" y="-104715"/>
            <a:chExt cx="2025863" cy="1097209"/>
          </a:xfrm>
        </p:grpSpPr>
        <p:grpSp>
          <p:nvGrpSpPr>
            <p:cNvPr id="183" name="Group 182"/>
            <p:cNvGrpSpPr/>
            <p:nvPr/>
          </p:nvGrpSpPr>
          <p:grpSpPr>
            <a:xfrm>
              <a:off x="-2573181" y="256742"/>
              <a:ext cx="2025863" cy="735752"/>
              <a:chOff x="-2573181" y="256742"/>
              <a:chExt cx="2025863" cy="735752"/>
            </a:xfrm>
          </p:grpSpPr>
          <p:sp>
            <p:nvSpPr>
              <p:cNvPr id="190" name="Rectangle 189"/>
              <p:cNvSpPr/>
              <p:nvPr/>
            </p:nvSpPr>
            <p:spPr>
              <a:xfrm>
                <a:off x="-2573181" y="256742"/>
                <a:ext cx="2002743" cy="579774"/>
              </a:xfrm>
              <a:prstGeom prst="rect">
                <a:avLst/>
              </a:prstGeom>
              <a:ln w="38100" cap="rnd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900" b="1" u="sng" dirty="0" smtClean="0"/>
                  <a:t>Complete assessment booklet</a:t>
                </a:r>
              </a:p>
              <a:p>
                <a:r>
                  <a:rPr lang="en-GB" sz="9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Students update workbook and select images for portfolio, complete discussions around units.</a:t>
                </a:r>
              </a:p>
            </p:txBody>
          </p:sp>
          <p:pic>
            <p:nvPicPr>
              <p:cNvPr id="191" name="Picture 18" descr="Image result for road signs men at work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039357" y="557695"/>
                <a:ext cx="492039" cy="4347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184" name="Straight Connector 183">
              <a:extLst>
                <a:ext uri="{FF2B5EF4-FFF2-40B4-BE49-F238E27FC236}">
                  <a16:creationId xmlns:a16="http://schemas.microsoft.com/office/drawing/2014/main" id="{86EB846A-C08D-8E44-A8A5-1C8D76F9603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1501197" y="-104715"/>
              <a:ext cx="9344" cy="342742"/>
            </a:xfrm>
            <a:prstGeom prst="line">
              <a:avLst/>
            </a:prstGeom>
            <a:ln w="57150">
              <a:solidFill>
                <a:srgbClr val="FF000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92" name="Straight Connector 19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3266446" y="6781570"/>
            <a:ext cx="551" cy="65765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3" name="TextBox 192"/>
          <p:cNvSpPr txBox="1"/>
          <p:nvPr/>
        </p:nvSpPr>
        <p:spPr>
          <a:xfrm>
            <a:off x="2855805" y="7391916"/>
            <a:ext cx="102432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err="1" smtClean="0"/>
              <a:t>LO2</a:t>
            </a:r>
            <a:r>
              <a:rPr lang="en-GB" sz="900" dirty="0" smtClean="0"/>
              <a:t> be able to maintain a footpath</a:t>
            </a:r>
            <a:endParaRPr lang="en-GB" sz="900" dirty="0"/>
          </a:p>
        </p:txBody>
      </p:sp>
      <p:cxnSp>
        <p:nvCxnSpPr>
          <p:cNvPr id="194" name="Straight Connector 193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1082052" y="6463006"/>
            <a:ext cx="1691" cy="1106876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5" name="TextBox 194"/>
          <p:cNvSpPr txBox="1"/>
          <p:nvPr/>
        </p:nvSpPr>
        <p:spPr>
          <a:xfrm>
            <a:off x="1087959" y="7349047"/>
            <a:ext cx="1024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err="1" smtClean="0"/>
              <a:t>LO1</a:t>
            </a:r>
            <a:r>
              <a:rPr lang="en-GB" sz="900" dirty="0" smtClean="0"/>
              <a:t> Be able to lay a footpath</a:t>
            </a:r>
            <a:endParaRPr lang="en-GB" sz="900" dirty="0"/>
          </a:p>
        </p:txBody>
      </p: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6198548" y="4765768"/>
            <a:ext cx="551" cy="65765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7" name="TextBox 196"/>
          <p:cNvSpPr txBox="1"/>
          <p:nvPr/>
        </p:nvSpPr>
        <p:spPr>
          <a:xfrm>
            <a:off x="5725654" y="5412075"/>
            <a:ext cx="1024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err="1" smtClean="0"/>
              <a:t>LO2</a:t>
            </a:r>
            <a:r>
              <a:rPr lang="en-GB" sz="900" dirty="0" smtClean="0"/>
              <a:t> Erect posts for timber fencing</a:t>
            </a:r>
            <a:endParaRPr lang="en-GB" sz="900" dirty="0"/>
          </a:p>
        </p:txBody>
      </p:sp>
      <p:cxnSp>
        <p:nvCxnSpPr>
          <p:cNvPr id="198" name="Straight Connector 19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  <a:stCxn id="199" idx="0"/>
          </p:cNvCxnSpPr>
          <p:nvPr/>
        </p:nvCxnSpPr>
        <p:spPr>
          <a:xfrm flipH="1" flipV="1">
            <a:off x="8566607" y="3798878"/>
            <a:ext cx="256103" cy="1364662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9" name="TextBox 198"/>
          <p:cNvSpPr txBox="1"/>
          <p:nvPr/>
        </p:nvSpPr>
        <p:spPr>
          <a:xfrm>
            <a:off x="8310546" y="5163540"/>
            <a:ext cx="1024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err="1" smtClean="0"/>
              <a:t>LO3</a:t>
            </a:r>
            <a:r>
              <a:rPr lang="en-GB" sz="900" dirty="0" smtClean="0"/>
              <a:t> – Be able to attach trails </a:t>
            </a:r>
            <a:endParaRPr lang="en-GB" sz="900" dirty="0"/>
          </a:p>
        </p:txBody>
      </p:sp>
      <p:grpSp>
        <p:nvGrpSpPr>
          <p:cNvPr id="200" name="Group 199"/>
          <p:cNvGrpSpPr/>
          <p:nvPr/>
        </p:nvGrpSpPr>
        <p:grpSpPr>
          <a:xfrm>
            <a:off x="5586915" y="3085053"/>
            <a:ext cx="2663345" cy="1079123"/>
            <a:chOff x="-2718848" y="181642"/>
            <a:chExt cx="2663345" cy="968000"/>
          </a:xfrm>
        </p:grpSpPr>
        <p:grpSp>
          <p:nvGrpSpPr>
            <p:cNvPr id="201" name="Group 200"/>
            <p:cNvGrpSpPr/>
            <p:nvPr/>
          </p:nvGrpSpPr>
          <p:grpSpPr>
            <a:xfrm>
              <a:off x="-2718848" y="406025"/>
              <a:ext cx="2103479" cy="743617"/>
              <a:chOff x="-2718848" y="406025"/>
              <a:chExt cx="2103479" cy="743617"/>
            </a:xfrm>
          </p:grpSpPr>
          <p:sp>
            <p:nvSpPr>
              <p:cNvPr id="203" name="Rectangle 202"/>
              <p:cNvSpPr/>
              <p:nvPr/>
            </p:nvSpPr>
            <p:spPr>
              <a:xfrm>
                <a:off x="-2718848" y="406025"/>
                <a:ext cx="2002743" cy="579774"/>
              </a:xfrm>
              <a:prstGeom prst="rect">
                <a:avLst/>
              </a:prstGeom>
              <a:ln w="38100" cap="rnd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900" b="1" u="sng" dirty="0" smtClean="0"/>
                  <a:t>Complete assessment booklet</a:t>
                </a:r>
              </a:p>
              <a:p>
                <a:r>
                  <a:rPr lang="en-GB" sz="9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Students update workbook and select images for portfolio, complete discussions around units.</a:t>
                </a:r>
              </a:p>
            </p:txBody>
          </p:sp>
          <p:pic>
            <p:nvPicPr>
              <p:cNvPr id="204" name="Picture 18" descr="Image result for road signs men at work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107408" y="714843"/>
                <a:ext cx="492039" cy="4347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02" name="Straight Connector 201">
              <a:extLst>
                <a:ext uri="{FF2B5EF4-FFF2-40B4-BE49-F238E27FC236}">
                  <a16:creationId xmlns:a16="http://schemas.microsoft.com/office/drawing/2014/main" id="{86EB846A-C08D-8E44-A8A5-1C8D76F96038}"/>
                </a:ext>
              </a:extLst>
            </p:cNvPr>
            <p:cNvCxnSpPr>
              <a:cxnSpLocks/>
              <a:stCxn id="203" idx="3"/>
            </p:cNvCxnSpPr>
            <p:nvPr/>
          </p:nvCxnSpPr>
          <p:spPr>
            <a:xfrm flipV="1">
              <a:off x="-716105" y="181642"/>
              <a:ext cx="660602" cy="514270"/>
            </a:xfrm>
            <a:prstGeom prst="line">
              <a:avLst/>
            </a:prstGeom>
            <a:ln w="57150">
              <a:solidFill>
                <a:srgbClr val="FF000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5" name="Rectangle 204"/>
          <p:cNvSpPr/>
          <p:nvPr/>
        </p:nvSpPr>
        <p:spPr>
          <a:xfrm>
            <a:off x="239330" y="2494689"/>
            <a:ext cx="1084672" cy="584775"/>
          </a:xfrm>
          <a:prstGeom prst="rect">
            <a:avLst/>
          </a:prstGeom>
          <a:ln w="38100" cap="rnd">
            <a:solidFill>
              <a:srgbClr val="007AC3"/>
            </a:solidFill>
          </a:ln>
        </p:spPr>
        <p:txBody>
          <a:bodyPr wrap="square">
            <a:spAutoFit/>
          </a:bodyPr>
          <a:lstStyle/>
          <a:p>
            <a:r>
              <a:rPr lang="en-GB" sz="800" b="1" dirty="0" smtClean="0"/>
              <a:t>Destination Three</a:t>
            </a:r>
            <a:r>
              <a:rPr lang="en-GB" sz="800" dirty="0" smtClean="0"/>
              <a:t> – </a:t>
            </a:r>
            <a:r>
              <a:rPr lang="en-GB" sz="800" b="1" dirty="0" smtClean="0"/>
              <a:t>Complete a level 2 Environmental qualification</a:t>
            </a:r>
          </a:p>
        </p:txBody>
      </p:sp>
      <p:pic>
        <p:nvPicPr>
          <p:cNvPr id="206" name="Picture 20" descr="Image result for road signs ahe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52508" y="3144094"/>
            <a:ext cx="679489" cy="452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7" name="Straight Connector 206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>
            <a:off x="5991748" y="1781095"/>
            <a:ext cx="0" cy="478697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8" name="TextBox 207"/>
          <p:cNvSpPr txBox="1"/>
          <p:nvPr/>
        </p:nvSpPr>
        <p:spPr>
          <a:xfrm>
            <a:off x="5323883" y="1283563"/>
            <a:ext cx="14453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Students complete a case study of one of the actives that have taken place</a:t>
            </a:r>
            <a:endParaRPr lang="en-GB" sz="900" dirty="0"/>
          </a:p>
        </p:txBody>
      </p:sp>
      <p:cxnSp>
        <p:nvCxnSpPr>
          <p:cNvPr id="212" name="Straight Connector 211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  <a:stCxn id="214" idx="0"/>
          </p:cNvCxnSpPr>
          <p:nvPr/>
        </p:nvCxnSpPr>
        <p:spPr>
          <a:xfrm flipV="1">
            <a:off x="3831153" y="2508395"/>
            <a:ext cx="618673" cy="329166"/>
          </a:xfrm>
          <a:prstGeom prst="line">
            <a:avLst/>
          </a:prstGeom>
          <a:ln w="571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4" name="Rectangle 213"/>
          <p:cNvSpPr/>
          <p:nvPr/>
        </p:nvSpPr>
        <p:spPr>
          <a:xfrm>
            <a:off x="2829781" y="2837561"/>
            <a:ext cx="2002743" cy="646330"/>
          </a:xfrm>
          <a:prstGeom prst="rect">
            <a:avLst/>
          </a:prstGeom>
          <a:ln w="38100" cap="rnd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900" b="1" u="sng" dirty="0" smtClean="0"/>
              <a:t>Complete assessment booklet</a:t>
            </a:r>
          </a:p>
          <a:p>
            <a:r>
              <a:rPr lang="en-GB" sz="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Students update workbook and select images for portfolio, complete discussions around units.</a:t>
            </a:r>
          </a:p>
        </p:txBody>
      </p:sp>
      <p:pic>
        <p:nvPicPr>
          <p:cNvPr id="215" name="Picture 18" descr="Image result for road signs men at work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8737" l="294" r="97650">
                        <a14:foregroundMark x1="28731" y1="44947" x2="75029" y2="73604"/>
                        <a14:foregroundMark x1="55170" y1="22473" x2="27615" y2="89827"/>
                        <a14:foregroundMark x1="25441" y1="68617" x2="87133" y2="86104"/>
                        <a14:foregroundMark x1="45182" y1="29189" x2="53878" y2="40758"/>
                        <a14:foregroundMark x1="48825" y1="20944" x2="58284" y2="33311"/>
                        <a14:foregroundMark x1="41539" y1="19282" x2="50999" y2="3657"/>
                        <a14:foregroundMark x1="57521" y1="19282" x2="96181" y2="91888"/>
                        <a14:foregroundMark x1="14571" y1="96011" x2="97650" y2="95146"/>
                        <a14:foregroundMark x1="24031" y1="80319" x2="75029" y2="84441"/>
                        <a14:foregroundMark x1="60458" y1="45678" x2="79436" y2="77061"/>
                        <a14:foregroundMark x1="55347" y1="34176" x2="67039" y2="48138"/>
                        <a14:foregroundMark x1="39307" y1="48138" x2="30611" y2="76197"/>
                        <a14:foregroundMark x1="23325" y1="71277" x2="40071" y2="42420"/>
                        <a14:foregroundMark x1="18919" y1="80319" x2="69213" y2="82779"/>
                        <a14:foregroundMark x1="26968" y1="79521" x2="22562" y2="91888"/>
                        <a14:foregroundMark x1="19624" y1="75399" x2="81610" y2="88564"/>
                        <a14:foregroundMark x1="69918" y1="74535" x2="41539" y2="89428"/>
                        <a14:foregroundMark x1="31316" y1="71277" x2="14571" y2="91888"/>
                        <a14:foregroundMark x1="20388" y1="63032" x2="5053" y2="93551"/>
                        <a14:foregroundMark x1="12338" y1="86104" x2="41539" y2="78657"/>
                        <a14:foregroundMark x1="38014" y1="23737" x2="53408" y2="133"/>
                        <a14:foregroundMark x1="54877" y1="27128" x2="43478" y2="79388"/>
                        <a14:foregroundMark x1="43948" y1="40625" x2="34019" y2="91157"/>
                        <a14:foregroundMark x1="8696" y1="82713" x2="294" y2="91755"/>
                        <a14:foregroundMark x1="7697" y1="90625" x2="37485" y2="37234"/>
                        <a14:foregroundMark x1="24618" y1="56316" x2="45476" y2="14162"/>
                        <a14:foregroundMark x1="46945" y1="4056" x2="63807" y2="33311"/>
                        <a14:foregroundMark x1="52409" y1="3524" x2="82197" y2="56915"/>
                        <a14:foregroundMark x1="21093" y1="95080" x2="6698" y2="97340"/>
                        <a14:foregroundMark x1="7109" y1="93617" x2="1175" y2="98737"/>
                        <a14:foregroundMark x1="46298" y1="82779" x2="60458" y2="90093"/>
                        <a14:backgroundMark x1="1586" y1="97407" x2="2761" y2="987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661" y="3140699"/>
            <a:ext cx="492039" cy="484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084550" y="114973"/>
            <a:ext cx="1484403" cy="70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26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909CF27798A94C864748D17B55D891" ma:contentTypeVersion="10" ma:contentTypeDescription="Create a new document." ma:contentTypeScope="" ma:versionID="5440498919e1e88908503846c7669b6d">
  <xsd:schema xmlns:xsd="http://www.w3.org/2001/XMLSchema" xmlns:xs="http://www.w3.org/2001/XMLSchema" xmlns:p="http://schemas.microsoft.com/office/2006/metadata/properties" xmlns:ns3="15620c7f-1a0b-4fba-9323-73f37fdad1f1" xmlns:ns4="ca8bc1da-a64a-4b37-b976-2829f59bc197" targetNamespace="http://schemas.microsoft.com/office/2006/metadata/properties" ma:root="true" ma:fieldsID="dd523454fb52e8a7ac98cbc5d3fe0aa0" ns3:_="" ns4:_="">
    <xsd:import namespace="15620c7f-1a0b-4fba-9323-73f37fdad1f1"/>
    <xsd:import namespace="ca8bc1da-a64a-4b37-b976-2829f59bc19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5620c7f-1a0b-4fba-9323-73f37fdad1f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8bc1da-a64a-4b37-b976-2829f59bc197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919D40A-90A5-4A70-93BA-2897814E130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5620c7f-1a0b-4fba-9323-73f37fdad1f1"/>
    <ds:schemaRef ds:uri="ca8bc1da-a64a-4b37-b976-2829f59bc19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EF787C1-463E-46FB-B582-ED125930F7C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A241747-C8C8-43BD-99BA-0F7B3A4FDCF5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ca8bc1da-a64a-4b37-b976-2829f59bc197"/>
    <ds:schemaRef ds:uri="15620c7f-1a0b-4fba-9323-73f37fdad1f1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638</TotalTime>
  <Words>377</Words>
  <Application>Microsoft Office PowerPoint</Application>
  <PresentationFormat>A3 Paper (297x420 mm)</PresentationFormat>
  <Paragraphs>50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S Sherwood</dc:creator>
  <cp:lastModifiedBy>Marie-Claire Goodman</cp:lastModifiedBy>
  <cp:revision>75</cp:revision>
  <cp:lastPrinted>2020-11-11T15:12:15Z</cp:lastPrinted>
  <dcterms:created xsi:type="dcterms:W3CDTF">2019-12-03T13:18:29Z</dcterms:created>
  <dcterms:modified xsi:type="dcterms:W3CDTF">2020-12-04T15:30:14Z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0x0101005F909CF27798A94C864748D17B55D891</vt:lpwstr>
  </property>
</Properties>
</file>