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95" r:id="rId2"/>
  </p:sldIdLst>
  <p:sldSz cx="9144000" cy="6858000" type="screen4x3"/>
  <p:notesSz cx="7010400" cy="939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25" d="100"/>
          <a:sy n="25" d="100"/>
        </p:scale>
        <p:origin x="2676" y="103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99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70338" y="0"/>
            <a:ext cx="3038475" cy="469900"/>
          </a:xfrm>
          <a:prstGeom prst="rect">
            <a:avLst/>
          </a:prstGeom>
        </p:spPr>
        <p:txBody>
          <a:bodyPr vert="horz" lIns="91440" tIns="45720" rIns="91440" bIns="45720" rtlCol="0"/>
          <a:lstStyle>
            <a:lvl1pPr algn="r">
              <a:defRPr sz="1200"/>
            </a:lvl1pPr>
          </a:lstStyle>
          <a:p>
            <a:fld id="{A40AACC9-0E4D-4C9F-B33A-F9EDF987711D}" type="datetimeFigureOut">
              <a:rPr lang="en-US" smtClean="0"/>
              <a:t>9/6/2018</a:t>
            </a:fld>
            <a:endParaRPr lang="en-GB"/>
          </a:p>
        </p:txBody>
      </p:sp>
      <p:sp>
        <p:nvSpPr>
          <p:cNvPr id="4" name="Slide Image Placeholder 3"/>
          <p:cNvSpPr>
            <a:spLocks noGrp="1" noRot="1" noChangeAspect="1"/>
          </p:cNvSpPr>
          <p:nvPr>
            <p:ph type="sldImg" idx="2"/>
          </p:nvPr>
        </p:nvSpPr>
        <p:spPr>
          <a:xfrm>
            <a:off x="1155700" y="704850"/>
            <a:ext cx="4699000" cy="35242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1675" y="4464050"/>
            <a:ext cx="5607050" cy="42291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926513"/>
            <a:ext cx="3038475" cy="4699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70338" y="8926513"/>
            <a:ext cx="3038475" cy="469900"/>
          </a:xfrm>
          <a:prstGeom prst="rect">
            <a:avLst/>
          </a:prstGeom>
        </p:spPr>
        <p:txBody>
          <a:bodyPr vert="horz" lIns="91440" tIns="45720" rIns="91440" bIns="45720" rtlCol="0" anchor="b"/>
          <a:lstStyle>
            <a:lvl1pPr algn="r">
              <a:defRPr sz="1200"/>
            </a:lvl1pPr>
          </a:lstStyle>
          <a:p>
            <a:fld id="{2D1CAB27-8823-4592-90BC-9AF374417B49}" type="slidenum">
              <a:rPr lang="en-GB" smtClean="0"/>
              <a:t>‹#›</a:t>
            </a:fld>
            <a:endParaRPr lang="en-GB"/>
          </a:p>
        </p:txBody>
      </p:sp>
    </p:spTree>
    <p:extLst>
      <p:ext uri="{BB962C8B-B14F-4D97-AF65-F5344CB8AC3E}">
        <p14:creationId xmlns:p14="http://schemas.microsoft.com/office/powerpoint/2010/main" val="1418367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D1CAB27-8823-4592-90BC-9AF374417B49}" type="slidenum">
              <a:rPr lang="en-GB" smtClean="0"/>
              <a:t>1</a:t>
            </a:fld>
            <a:endParaRPr lang="en-GB"/>
          </a:p>
        </p:txBody>
      </p:sp>
    </p:spTree>
    <p:extLst>
      <p:ext uri="{BB962C8B-B14F-4D97-AF65-F5344CB8AC3E}">
        <p14:creationId xmlns:p14="http://schemas.microsoft.com/office/powerpoint/2010/main" val="1879551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BB2FEEF-6F05-4FDC-B53D-22BC87729ECA}" type="datetimeFigureOut">
              <a:rPr lang="en-GB" smtClean="0"/>
              <a:pPr/>
              <a:t>06/09/2018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DD05237-31D3-4C15-93F4-1FAA2956646C}"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BB2FEEF-6F05-4FDC-B53D-22BC87729ECA}" type="datetimeFigureOut">
              <a:rPr lang="en-GB" smtClean="0"/>
              <a:pPr/>
              <a:t>06/09/2018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DD05237-31D3-4C15-93F4-1FAA2956646C}"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B2FEEF-6F05-4FDC-B53D-22BC87729ECA}" type="datetimeFigureOut">
              <a:rPr lang="en-GB" smtClean="0"/>
              <a:pPr/>
              <a:t>06/09/2018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DD05237-31D3-4C15-93F4-1FAA2956646C}"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BB2FEEF-6F05-4FDC-B53D-22BC87729ECA}" type="datetimeFigureOut">
              <a:rPr lang="en-GB" smtClean="0"/>
              <a:pPr/>
              <a:t>06/09/2018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DD05237-31D3-4C15-93F4-1FAA2956646C}"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BB2FEEF-6F05-4FDC-B53D-22BC87729ECA}" type="datetimeFigureOut">
              <a:rPr lang="en-GB" smtClean="0"/>
              <a:pPr/>
              <a:t>06/09/2018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DD05237-31D3-4C15-93F4-1FAA2956646C}"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BB2FEEF-6F05-4FDC-B53D-22BC87729ECA}" type="datetimeFigureOut">
              <a:rPr lang="en-GB" smtClean="0"/>
              <a:pPr/>
              <a:t>06/09/2018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DD05237-31D3-4C15-93F4-1FAA2956646C}"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B2FEEF-6F05-4FDC-B53D-22BC87729ECA}" type="datetimeFigureOut">
              <a:rPr lang="en-GB" smtClean="0"/>
              <a:pPr/>
              <a:t>06/09/2018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DD05237-31D3-4C15-93F4-1FAA2956646C}"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B2FEEF-6F05-4FDC-B53D-22BC87729ECA}" type="datetimeFigureOut">
              <a:rPr lang="en-GB" smtClean="0"/>
              <a:pPr/>
              <a:t>06/09/2018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DD05237-31D3-4C15-93F4-1FAA2956646C}"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B2FEEF-6F05-4FDC-B53D-22BC87729ECA}" type="datetimeFigureOut">
              <a:rPr lang="en-GB" smtClean="0"/>
              <a:pPr/>
              <a:t>06/09/2018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DD05237-31D3-4C15-93F4-1FAA2956646C}"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BB2FEEF-6F05-4FDC-B53D-22BC87729ECA}" type="datetimeFigureOut">
              <a:rPr lang="en-GB" smtClean="0"/>
              <a:pPr/>
              <a:t>06/09/2018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DD05237-31D3-4C15-93F4-1FAA2956646C}"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BB2FEEF-6F05-4FDC-B53D-22BC87729ECA}" type="datetimeFigureOut">
              <a:rPr lang="en-GB" smtClean="0"/>
              <a:pPr/>
              <a:t>06/09/2018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DD05237-31D3-4C15-93F4-1FAA2956646C}"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B2FEEF-6F05-4FDC-B53D-22BC87729ECA}" type="datetimeFigureOut">
              <a:rPr lang="en-GB" smtClean="0"/>
              <a:pPr/>
              <a:t>06/09/2018</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D05237-31D3-4C15-93F4-1FAA2956646C}"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Image result for enrichment"/>
          <p:cNvPicPr>
            <a:picLocks noChangeAspect="1" noChangeArrowheads="1"/>
          </p:cNvPicPr>
          <p:nvPr/>
        </p:nvPicPr>
        <p:blipFill>
          <a:blip r:embed="rId3">
            <a:lum bright="70000" contrast="-70000"/>
          </a:blip>
          <a:srcRect/>
          <a:stretch>
            <a:fillRect/>
          </a:stretch>
        </p:blipFill>
        <p:spPr bwMode="auto">
          <a:xfrm>
            <a:off x="-214345" y="149526"/>
            <a:ext cx="9429813" cy="6286544"/>
          </a:xfrm>
          <a:prstGeom prst="rect">
            <a:avLst/>
          </a:prstGeom>
          <a:noFill/>
        </p:spPr>
      </p:pic>
      <p:pic>
        <p:nvPicPr>
          <p:cNvPr id="14342" name="Picture 6" descr="Keyham Lodge School"/>
          <p:cNvPicPr>
            <a:picLocks noChangeAspect="1" noChangeArrowheads="1"/>
          </p:cNvPicPr>
          <p:nvPr/>
        </p:nvPicPr>
        <p:blipFill>
          <a:blip r:embed="rId4"/>
          <a:srcRect/>
          <a:stretch>
            <a:fillRect/>
          </a:stretch>
        </p:blipFill>
        <p:spPr bwMode="auto">
          <a:xfrm>
            <a:off x="6929454" y="0"/>
            <a:ext cx="1928826" cy="1111405"/>
          </a:xfrm>
          <a:prstGeom prst="rect">
            <a:avLst/>
          </a:prstGeom>
          <a:noFill/>
        </p:spPr>
      </p:pic>
      <p:graphicFrame>
        <p:nvGraphicFramePr>
          <p:cNvPr id="19" name="Table 18"/>
          <p:cNvGraphicFramePr>
            <a:graphicFrameLocks noGrp="1"/>
          </p:cNvGraphicFramePr>
          <p:nvPr/>
        </p:nvGraphicFramePr>
        <p:xfrm>
          <a:off x="428597" y="1142984"/>
          <a:ext cx="5715041" cy="4857784"/>
        </p:xfrm>
        <a:graphic>
          <a:graphicData uri="http://schemas.openxmlformats.org/drawingml/2006/table">
            <a:tbl>
              <a:tblPr/>
              <a:tblGrid>
                <a:gridCol w="925229"/>
                <a:gridCol w="879809"/>
                <a:gridCol w="820686"/>
                <a:gridCol w="3089317"/>
              </a:tblGrid>
              <a:tr h="312165">
                <a:tc>
                  <a:txBody>
                    <a:bodyPr/>
                    <a:lstStyle/>
                    <a:p>
                      <a:pPr>
                        <a:lnSpc>
                          <a:spcPct val="107000"/>
                        </a:lnSpc>
                        <a:spcAft>
                          <a:spcPts val="0"/>
                        </a:spcAft>
                      </a:pPr>
                      <a:r>
                        <a:rPr lang="en-GB" sz="800" b="1" dirty="0">
                          <a:latin typeface="Calibri"/>
                          <a:ea typeface="Calibri"/>
                          <a:cs typeface="Times New Roman"/>
                        </a:rPr>
                        <a:t>EYFS link</a:t>
                      </a:r>
                      <a:endParaRPr lang="en-GB" sz="600" dirty="0">
                        <a:latin typeface="Calibri"/>
                        <a:ea typeface="Calibri"/>
                        <a:cs typeface="Times New Roman"/>
                      </a:endParaRP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800" b="1">
                          <a:latin typeface="Calibri"/>
                          <a:ea typeface="Calibri"/>
                          <a:cs typeface="Times New Roman"/>
                        </a:rPr>
                        <a:t>Broad area of need</a:t>
                      </a:r>
                      <a:endParaRPr lang="en-GB" sz="600">
                        <a:latin typeface="Calibri"/>
                        <a:ea typeface="Calibri"/>
                        <a:cs typeface="Times New Roman"/>
                      </a:endParaRP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800" b="1">
                          <a:latin typeface="Calibri"/>
                          <a:ea typeface="Calibri"/>
                          <a:cs typeface="Times New Roman"/>
                        </a:rPr>
                        <a:t>Additional info</a:t>
                      </a:r>
                      <a:endParaRPr lang="en-GB" sz="600">
                        <a:latin typeface="Calibri"/>
                        <a:ea typeface="Calibri"/>
                        <a:cs typeface="Times New Roman"/>
                      </a:endParaRP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0"/>
                        </a:spcAft>
                      </a:pPr>
                      <a:r>
                        <a:rPr lang="en-GB" sz="800" b="1">
                          <a:latin typeface="Calibri"/>
                          <a:ea typeface="Calibri"/>
                          <a:cs typeface="Times New Roman"/>
                        </a:rPr>
                        <a:t>Descriptor</a:t>
                      </a:r>
                      <a:endParaRPr lang="en-GB" sz="600">
                        <a:latin typeface="Calibri"/>
                        <a:ea typeface="Calibri"/>
                        <a:cs typeface="Times New Roman"/>
                      </a:endParaRP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554344">
                <a:tc>
                  <a:txBody>
                    <a:bodyPr/>
                    <a:lstStyle/>
                    <a:p>
                      <a:pPr>
                        <a:lnSpc>
                          <a:spcPct val="107000"/>
                        </a:lnSpc>
                        <a:spcAft>
                          <a:spcPts val="0"/>
                        </a:spcAft>
                      </a:pPr>
                      <a:r>
                        <a:rPr lang="en-GB" sz="600">
                          <a:latin typeface="Calibri"/>
                          <a:ea typeface="Calibri"/>
                          <a:cs typeface="Times New Roman"/>
                        </a:rPr>
                        <a:t>Physical development</a:t>
                      </a: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28600">
                        <a:lnSpc>
                          <a:spcPct val="107000"/>
                        </a:lnSpc>
                        <a:spcAft>
                          <a:spcPts val="0"/>
                        </a:spcAft>
                      </a:pPr>
                      <a:r>
                        <a:rPr lang="en-GB" sz="600" dirty="0">
                          <a:latin typeface="Calibri"/>
                          <a:ea typeface="Calibri"/>
                          <a:cs typeface="Times New Roman"/>
                        </a:rPr>
                        <a:t>1.Sensory/Physical Needs</a:t>
                      </a: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nSpc>
                          <a:spcPct val="107000"/>
                        </a:lnSpc>
                        <a:spcAft>
                          <a:spcPts val="0"/>
                        </a:spcAft>
                      </a:pPr>
                      <a:r>
                        <a:rPr lang="en-GB" sz="600">
                          <a:solidFill>
                            <a:srgbClr val="5B9BD5"/>
                          </a:solidFill>
                          <a:latin typeface="Calibri"/>
                          <a:ea typeface="Calibri"/>
                          <a:cs typeface="Times New Roman"/>
                        </a:rPr>
                        <a:t>Very few examples available at Keyham – co-ordinate with Millgate to finish frame work?</a:t>
                      </a:r>
                      <a:endParaRPr lang="en-GB" sz="600">
                        <a:latin typeface="Calibri"/>
                        <a:ea typeface="Calibri"/>
                        <a:cs typeface="Times New Roman"/>
                      </a:endParaRP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lnSpc>
                          <a:spcPct val="107000"/>
                        </a:lnSpc>
                        <a:spcAft>
                          <a:spcPts val="0"/>
                        </a:spcAft>
                        <a:buFont typeface="+mj-lt"/>
                        <a:buAutoNum type="alphaLcParenR"/>
                      </a:pPr>
                      <a:r>
                        <a:rPr lang="en-GB" sz="600" dirty="0">
                          <a:latin typeface="Calibri"/>
                          <a:ea typeface="Calibri"/>
                          <a:cs typeface="Times New Roman"/>
                        </a:rPr>
                        <a:t>Develop fine and gross motor skills to be more confident in carrying out activities such as cutting food, writing, dressing and stairs</a:t>
                      </a:r>
                    </a:p>
                    <a:p>
                      <a:pPr marL="342900" lvl="0" indent="-342900">
                        <a:lnSpc>
                          <a:spcPct val="107000"/>
                        </a:lnSpc>
                        <a:spcAft>
                          <a:spcPts val="0"/>
                        </a:spcAft>
                        <a:buFont typeface="+mj-lt"/>
                        <a:buAutoNum type="alphaLcParenR"/>
                      </a:pPr>
                      <a:r>
                        <a:rPr lang="en-GB" sz="600" dirty="0">
                          <a:latin typeface="Calibri"/>
                          <a:ea typeface="Calibri"/>
                          <a:cs typeface="Times New Roman"/>
                        </a:rPr>
                        <a:t>To develop fine motor skills in relation to co-ordination and develop age appropriate classroom skills such as pen grip</a:t>
                      </a: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330425">
                <a:tc>
                  <a:txBody>
                    <a:bodyPr/>
                    <a:lstStyle/>
                    <a:p>
                      <a:pPr>
                        <a:lnSpc>
                          <a:spcPct val="107000"/>
                        </a:lnSpc>
                        <a:spcAft>
                          <a:spcPts val="0"/>
                        </a:spcAft>
                      </a:pPr>
                      <a:r>
                        <a:rPr lang="en-GB" sz="600">
                          <a:latin typeface="Calibri"/>
                          <a:ea typeface="Calibri"/>
                          <a:cs typeface="Times New Roman"/>
                        </a:rPr>
                        <a:t>Communication and language</a:t>
                      </a: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28600">
                        <a:lnSpc>
                          <a:spcPct val="107000"/>
                        </a:lnSpc>
                        <a:spcAft>
                          <a:spcPts val="0"/>
                        </a:spcAft>
                      </a:pPr>
                      <a:r>
                        <a:rPr lang="en-GB" sz="600" dirty="0">
                          <a:latin typeface="Calibri"/>
                          <a:ea typeface="Calibri"/>
                          <a:cs typeface="Times New Roman"/>
                        </a:rPr>
                        <a:t>2. Communication and Interaction</a:t>
                      </a: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nSpc>
                          <a:spcPct val="107000"/>
                        </a:lnSpc>
                        <a:spcBef>
                          <a:spcPts val="200"/>
                        </a:spcBef>
                        <a:spcAft>
                          <a:spcPts val="0"/>
                        </a:spcAft>
                      </a:pPr>
                      <a:r>
                        <a:rPr lang="en-GB" sz="600" b="1">
                          <a:solidFill>
                            <a:srgbClr val="5B9BD5"/>
                          </a:solidFill>
                          <a:latin typeface="Calibri"/>
                          <a:ea typeface="Times New Roman"/>
                          <a:cs typeface="Times New Roman"/>
                        </a:rPr>
                        <a:t>No EHCPs mention SALT intervention as a target are we missing this and why? Would be SMART</a:t>
                      </a:r>
                      <a:endParaRPr lang="en-GB" sz="600" b="1">
                        <a:solidFill>
                          <a:srgbClr val="2E74B5"/>
                        </a:solidFill>
                        <a:latin typeface="Calibri"/>
                        <a:ea typeface="Times New Roman"/>
                        <a:cs typeface="Times New Roman"/>
                      </a:endParaRP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lnSpc>
                          <a:spcPct val="107000"/>
                        </a:lnSpc>
                        <a:spcAft>
                          <a:spcPts val="0"/>
                        </a:spcAft>
                        <a:buFont typeface="+mj-lt"/>
                        <a:buAutoNum type="alphaLcParenR"/>
                      </a:pPr>
                      <a:r>
                        <a:rPr lang="en-GB" sz="600" dirty="0">
                          <a:latin typeface="Calibri"/>
                          <a:ea typeface="Calibri"/>
                          <a:cs typeface="Times New Roman"/>
                        </a:rPr>
                        <a:t>Develop active listening, focussed attention and concentration skills in learning situations</a:t>
                      </a:r>
                    </a:p>
                    <a:p>
                      <a:pPr marL="342900" lvl="0" indent="-342900">
                        <a:lnSpc>
                          <a:spcPct val="107000"/>
                        </a:lnSpc>
                        <a:spcAft>
                          <a:spcPts val="0"/>
                        </a:spcAft>
                        <a:buFont typeface="+mj-lt"/>
                        <a:buAutoNum type="alphaLcParenR"/>
                      </a:pPr>
                      <a:r>
                        <a:rPr lang="en-GB" sz="600" dirty="0">
                          <a:latin typeface="Calibri"/>
                          <a:ea typeface="Calibri"/>
                          <a:cs typeface="Times New Roman"/>
                        </a:rPr>
                        <a:t>Communicate and interact positively in a range of situations</a:t>
                      </a:r>
                    </a:p>
                    <a:p>
                      <a:pPr marL="342900" lvl="0" indent="-342900">
                        <a:lnSpc>
                          <a:spcPct val="107000"/>
                        </a:lnSpc>
                        <a:spcAft>
                          <a:spcPts val="0"/>
                        </a:spcAft>
                        <a:buFont typeface="+mj-lt"/>
                        <a:buAutoNum type="alphaLcParenR"/>
                      </a:pPr>
                      <a:r>
                        <a:rPr lang="en-GB" sz="600" dirty="0">
                          <a:latin typeface="Calibri"/>
                          <a:ea typeface="Calibri"/>
                          <a:cs typeface="Times New Roman"/>
                        </a:rPr>
                        <a:t>Remain engaged in the learning environment</a:t>
                      </a:r>
                    </a:p>
                    <a:p>
                      <a:pPr marL="342900" lvl="0" indent="-342900">
                        <a:lnSpc>
                          <a:spcPct val="107000"/>
                        </a:lnSpc>
                        <a:spcAft>
                          <a:spcPts val="0"/>
                        </a:spcAft>
                        <a:buFont typeface="+mj-lt"/>
                        <a:buAutoNum type="alphaLcParenR"/>
                      </a:pPr>
                      <a:r>
                        <a:rPr lang="en-GB" sz="600" dirty="0">
                          <a:latin typeface="Calibri"/>
                          <a:ea typeface="Calibri"/>
                          <a:cs typeface="Times New Roman"/>
                        </a:rPr>
                        <a:t>To understand what to do in classroom situations even when difficult</a:t>
                      </a:r>
                    </a:p>
                    <a:p>
                      <a:pPr marL="342900" lvl="0" indent="-342900">
                        <a:lnSpc>
                          <a:spcPct val="107000"/>
                        </a:lnSpc>
                        <a:spcAft>
                          <a:spcPts val="0"/>
                        </a:spcAft>
                        <a:buFont typeface="+mj-lt"/>
                        <a:buAutoNum type="alphaLcParenR"/>
                      </a:pPr>
                      <a:r>
                        <a:rPr lang="en-GB" sz="600" dirty="0">
                          <a:latin typeface="Calibri"/>
                          <a:ea typeface="Calibri"/>
                          <a:cs typeface="Times New Roman"/>
                        </a:rPr>
                        <a:t>Develop ability to work in group and interact with others in the classroom</a:t>
                      </a:r>
                    </a:p>
                    <a:p>
                      <a:pPr marL="342900" lvl="0" indent="-342900">
                        <a:lnSpc>
                          <a:spcPct val="107000"/>
                        </a:lnSpc>
                        <a:spcAft>
                          <a:spcPts val="0"/>
                        </a:spcAft>
                        <a:buFont typeface="+mj-lt"/>
                        <a:buAutoNum type="alphaLcParenR"/>
                      </a:pPr>
                      <a:r>
                        <a:rPr lang="en-GB" sz="600" dirty="0">
                          <a:latin typeface="Calibri"/>
                          <a:ea typeface="Calibri"/>
                          <a:cs typeface="Times New Roman"/>
                        </a:rPr>
                        <a:t>Develop language and communication skills to a level where daily language is understood</a:t>
                      </a:r>
                    </a:p>
                    <a:p>
                      <a:pPr marL="342900" lvl="0" indent="-342900">
                        <a:lnSpc>
                          <a:spcPct val="107000"/>
                        </a:lnSpc>
                        <a:spcAft>
                          <a:spcPts val="0"/>
                        </a:spcAft>
                        <a:buFont typeface="+mj-lt"/>
                        <a:buAutoNum type="alphaLcParenR"/>
                      </a:pPr>
                      <a:r>
                        <a:rPr lang="en-GB" sz="600" dirty="0">
                          <a:latin typeface="Calibri"/>
                          <a:ea typeface="Calibri"/>
                          <a:cs typeface="Times New Roman"/>
                        </a:rPr>
                        <a:t>To develop understanding of everyday language to enable independent understanding. With ability to retain and participate in differentiated language based activities across the curriculum and in classrooms</a:t>
                      </a: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219556">
                <a:tc>
                  <a:txBody>
                    <a:bodyPr/>
                    <a:lstStyle/>
                    <a:p>
                      <a:pPr>
                        <a:lnSpc>
                          <a:spcPct val="107000"/>
                        </a:lnSpc>
                        <a:spcAft>
                          <a:spcPts val="0"/>
                        </a:spcAft>
                      </a:pPr>
                      <a:r>
                        <a:rPr lang="en-GB" sz="600">
                          <a:latin typeface="Calibri"/>
                          <a:ea typeface="Calibri"/>
                          <a:cs typeface="Times New Roman"/>
                        </a:rPr>
                        <a:t>Personal, Social and emotional development</a:t>
                      </a:r>
                    </a:p>
                    <a:p>
                      <a:pPr>
                        <a:lnSpc>
                          <a:spcPct val="107000"/>
                        </a:lnSpc>
                        <a:spcAft>
                          <a:spcPts val="0"/>
                        </a:spcAft>
                      </a:pPr>
                      <a:r>
                        <a:rPr lang="en-GB" sz="600">
                          <a:latin typeface="Calibri"/>
                          <a:ea typeface="Calibri"/>
                          <a:cs typeface="Times New Roman"/>
                        </a:rPr>
                        <a:t>Understanding of the world</a:t>
                      </a: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28600">
                        <a:lnSpc>
                          <a:spcPct val="107000"/>
                        </a:lnSpc>
                        <a:spcAft>
                          <a:spcPts val="0"/>
                        </a:spcAft>
                      </a:pPr>
                      <a:r>
                        <a:rPr lang="en-GB" sz="600" dirty="0">
                          <a:latin typeface="Calibri"/>
                          <a:ea typeface="Calibri"/>
                          <a:cs typeface="Times New Roman"/>
                        </a:rPr>
                        <a:t>3. Social, Emotional and Mental Health </a:t>
                      </a: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75000"/>
                      </a:schemeClr>
                    </a:solidFill>
                  </a:tcPr>
                </a:tc>
                <a:tc>
                  <a:txBody>
                    <a:bodyPr/>
                    <a:lstStyle/>
                    <a:p>
                      <a:pPr>
                        <a:lnSpc>
                          <a:spcPct val="107000"/>
                        </a:lnSpc>
                        <a:spcAft>
                          <a:spcPts val="0"/>
                        </a:spcAft>
                      </a:pPr>
                      <a:r>
                        <a:rPr lang="en-GB" sz="600">
                          <a:solidFill>
                            <a:srgbClr val="5B9BD5"/>
                          </a:solidFill>
                          <a:latin typeface="Calibri"/>
                          <a:ea typeface="Calibri"/>
                          <a:cs typeface="Times New Roman"/>
                        </a:rPr>
                        <a:t>Massive range of EHCP targets almost all fall or fit into these descriptors</a:t>
                      </a:r>
                      <a:endParaRPr lang="en-GB" sz="600">
                        <a:latin typeface="Calibri"/>
                        <a:ea typeface="Calibri"/>
                        <a:cs typeface="Times New Roman"/>
                      </a:endParaRP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lnSpc>
                          <a:spcPct val="107000"/>
                        </a:lnSpc>
                        <a:spcAft>
                          <a:spcPts val="0"/>
                        </a:spcAft>
                        <a:buFont typeface="+mj-lt"/>
                        <a:buAutoNum type="alphaLcParenR"/>
                      </a:pPr>
                      <a:r>
                        <a:rPr lang="en-GB" sz="600" dirty="0">
                          <a:latin typeface="Calibri"/>
                          <a:ea typeface="Calibri"/>
                          <a:cs typeface="Times New Roman"/>
                        </a:rPr>
                        <a:t>Enhance self-esteem, self-confidence. To feel safe and successful</a:t>
                      </a:r>
                    </a:p>
                    <a:p>
                      <a:pPr marL="342900" lvl="0" indent="-342900">
                        <a:lnSpc>
                          <a:spcPct val="107000"/>
                        </a:lnSpc>
                        <a:spcAft>
                          <a:spcPts val="0"/>
                        </a:spcAft>
                        <a:buFont typeface="+mj-lt"/>
                        <a:buAutoNum type="alphaLcParenR"/>
                      </a:pPr>
                      <a:r>
                        <a:rPr lang="en-GB" sz="600" dirty="0">
                          <a:latin typeface="Calibri"/>
                          <a:ea typeface="Calibri"/>
                          <a:cs typeface="Times New Roman"/>
                        </a:rPr>
                        <a:t>Develop emotional wellbeing and manage or recognise own feelings Inc. managing and resolving disagreements, self-regulation skills and personal reasonability. Recognise own mental health needs</a:t>
                      </a:r>
                    </a:p>
                    <a:p>
                      <a:pPr marL="342900" lvl="0" indent="-342900">
                        <a:lnSpc>
                          <a:spcPct val="107000"/>
                        </a:lnSpc>
                        <a:spcAft>
                          <a:spcPts val="0"/>
                        </a:spcAft>
                        <a:buFont typeface="+mj-lt"/>
                        <a:buAutoNum type="alphaLcParenR"/>
                      </a:pPr>
                      <a:r>
                        <a:rPr lang="en-GB" sz="600" dirty="0">
                          <a:latin typeface="Calibri"/>
                          <a:ea typeface="Calibri"/>
                          <a:cs typeface="Times New Roman"/>
                        </a:rPr>
                        <a:t>Develop or enhance social skills, friendships and positive relationships. Be able to socialise in an appropriate way (empathy)</a:t>
                      </a:r>
                    </a:p>
                    <a:p>
                      <a:pPr marL="342900" lvl="0" indent="-342900">
                        <a:lnSpc>
                          <a:spcPct val="107000"/>
                        </a:lnSpc>
                        <a:spcAft>
                          <a:spcPts val="0"/>
                        </a:spcAft>
                        <a:buFont typeface="+mj-lt"/>
                        <a:buAutoNum type="alphaLcParenR"/>
                      </a:pPr>
                      <a:r>
                        <a:rPr lang="en-GB" sz="600" dirty="0">
                          <a:latin typeface="Calibri"/>
                          <a:ea typeface="Calibri"/>
                          <a:cs typeface="Times New Roman"/>
                        </a:rPr>
                        <a:t>Develop/increase social and communication skills</a:t>
                      </a:r>
                    </a:p>
                    <a:p>
                      <a:pPr marL="342900" lvl="0" indent="-342900">
                        <a:lnSpc>
                          <a:spcPct val="107000"/>
                        </a:lnSpc>
                        <a:spcAft>
                          <a:spcPts val="0"/>
                        </a:spcAft>
                        <a:buFont typeface="+mj-lt"/>
                        <a:buAutoNum type="alphaLcParenR"/>
                      </a:pPr>
                      <a:r>
                        <a:rPr lang="en-GB" sz="600" dirty="0">
                          <a:latin typeface="Calibri"/>
                          <a:ea typeface="Calibri"/>
                          <a:cs typeface="Times New Roman"/>
                        </a:rPr>
                        <a:t>Make and manage appropriate choices to support aspirations</a:t>
                      </a:r>
                    </a:p>
                    <a:p>
                      <a:pPr marL="342900" lvl="0" indent="-342900">
                        <a:lnSpc>
                          <a:spcPct val="107000"/>
                        </a:lnSpc>
                        <a:spcAft>
                          <a:spcPts val="0"/>
                        </a:spcAft>
                        <a:buFont typeface="+mj-lt"/>
                        <a:buAutoNum type="alphaLcParenR"/>
                      </a:pPr>
                      <a:r>
                        <a:rPr lang="en-GB" sz="600" dirty="0">
                          <a:latin typeface="Calibri"/>
                          <a:ea typeface="Calibri"/>
                          <a:cs typeface="Times New Roman"/>
                        </a:rPr>
                        <a:t>Talk with trusted adult, allow adult to help, share thoughts or feelings</a:t>
                      </a:r>
                    </a:p>
                    <a:p>
                      <a:pPr marL="342900" lvl="0" indent="-342900">
                        <a:lnSpc>
                          <a:spcPct val="107000"/>
                        </a:lnSpc>
                        <a:spcAft>
                          <a:spcPts val="0"/>
                        </a:spcAft>
                        <a:buFont typeface="+mj-lt"/>
                        <a:buAutoNum type="alphaLcParenR"/>
                      </a:pPr>
                      <a:r>
                        <a:rPr lang="en-GB" sz="600" dirty="0">
                          <a:latin typeface="Calibri"/>
                          <a:ea typeface="Calibri"/>
                          <a:cs typeface="Times New Roman"/>
                        </a:rPr>
                        <a:t>Cope better with changes of activity or routines and transitions</a:t>
                      </a:r>
                    </a:p>
                    <a:p>
                      <a:pPr marL="342900" lvl="0" indent="-342900">
                        <a:lnSpc>
                          <a:spcPct val="107000"/>
                        </a:lnSpc>
                        <a:spcAft>
                          <a:spcPts val="0"/>
                        </a:spcAft>
                        <a:buFont typeface="+mj-lt"/>
                        <a:buAutoNum type="alphaLcParenR"/>
                      </a:pPr>
                      <a:r>
                        <a:rPr lang="en-GB" sz="600" dirty="0">
                          <a:latin typeface="Calibri"/>
                          <a:ea typeface="Calibri"/>
                          <a:cs typeface="Times New Roman"/>
                        </a:rPr>
                        <a:t>Engage with learning environment and cope in a classroom setting</a:t>
                      </a: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441294">
                <a:tc>
                  <a:txBody>
                    <a:bodyPr/>
                    <a:lstStyle/>
                    <a:p>
                      <a:pPr>
                        <a:lnSpc>
                          <a:spcPct val="107000"/>
                        </a:lnSpc>
                        <a:spcAft>
                          <a:spcPts val="0"/>
                        </a:spcAft>
                      </a:pPr>
                      <a:r>
                        <a:rPr lang="en-GB" sz="600" dirty="0">
                          <a:latin typeface="Calibri"/>
                          <a:ea typeface="Calibri"/>
                          <a:cs typeface="Times New Roman"/>
                        </a:rPr>
                        <a:t>Literacy</a:t>
                      </a:r>
                    </a:p>
                    <a:p>
                      <a:pPr>
                        <a:lnSpc>
                          <a:spcPct val="107000"/>
                        </a:lnSpc>
                        <a:spcAft>
                          <a:spcPts val="0"/>
                        </a:spcAft>
                      </a:pPr>
                      <a:r>
                        <a:rPr lang="en-GB" sz="600" dirty="0">
                          <a:latin typeface="Calibri"/>
                          <a:ea typeface="Calibri"/>
                          <a:cs typeface="Times New Roman"/>
                        </a:rPr>
                        <a:t>Mathematics</a:t>
                      </a: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228600">
                        <a:lnSpc>
                          <a:spcPct val="107000"/>
                        </a:lnSpc>
                        <a:spcAft>
                          <a:spcPts val="0"/>
                        </a:spcAft>
                      </a:pPr>
                      <a:r>
                        <a:rPr lang="en-GB" sz="600" dirty="0">
                          <a:latin typeface="Calibri"/>
                          <a:ea typeface="Calibri"/>
                          <a:cs typeface="Times New Roman"/>
                        </a:rPr>
                        <a:t>4. Cognition and Learning</a:t>
                      </a: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nSpc>
                          <a:spcPct val="107000"/>
                        </a:lnSpc>
                        <a:spcAft>
                          <a:spcPts val="0"/>
                        </a:spcAft>
                      </a:pPr>
                      <a:r>
                        <a:rPr lang="en-GB" sz="600">
                          <a:solidFill>
                            <a:srgbClr val="5B9BD5"/>
                          </a:solidFill>
                          <a:latin typeface="Calibri"/>
                          <a:ea typeface="Calibri"/>
                          <a:cs typeface="Times New Roman"/>
                        </a:rPr>
                        <a:t>Massive range no continuity of language but broad themes that I have narrowed to a meaningful statement</a:t>
                      </a:r>
                      <a:endParaRPr lang="en-GB" sz="600">
                        <a:latin typeface="Calibri"/>
                        <a:ea typeface="Calibri"/>
                        <a:cs typeface="Times New Roman"/>
                      </a:endParaRP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342900" lvl="0" indent="-342900">
                        <a:lnSpc>
                          <a:spcPct val="107000"/>
                        </a:lnSpc>
                        <a:spcAft>
                          <a:spcPts val="0"/>
                        </a:spcAft>
                        <a:buFont typeface="+mj-lt"/>
                        <a:buAutoNum type="alphaLcParenR"/>
                      </a:pPr>
                      <a:r>
                        <a:rPr lang="en-GB" sz="600" dirty="0">
                          <a:latin typeface="Calibri"/>
                          <a:ea typeface="Calibri"/>
                          <a:cs typeface="Times New Roman"/>
                        </a:rPr>
                        <a:t>Develop active listening, focussed attention and concentration skills in learning situations (L/M)</a:t>
                      </a:r>
                    </a:p>
                    <a:p>
                      <a:pPr marL="342900" lvl="0" indent="-342900">
                        <a:lnSpc>
                          <a:spcPct val="107000"/>
                        </a:lnSpc>
                        <a:spcAft>
                          <a:spcPts val="0"/>
                        </a:spcAft>
                        <a:buFont typeface="+mj-lt"/>
                        <a:buAutoNum type="alphaLcParenR"/>
                      </a:pPr>
                      <a:r>
                        <a:rPr lang="en-GB" sz="600" dirty="0">
                          <a:latin typeface="Calibri"/>
                          <a:ea typeface="Calibri"/>
                          <a:cs typeface="Times New Roman"/>
                        </a:rPr>
                        <a:t>Develop literacy skills to a level where they can access age appropriate materials</a:t>
                      </a:r>
                    </a:p>
                    <a:p>
                      <a:pPr marL="342900" lvl="0" indent="-342900">
                        <a:lnSpc>
                          <a:spcPct val="107000"/>
                        </a:lnSpc>
                        <a:spcAft>
                          <a:spcPts val="0"/>
                        </a:spcAft>
                        <a:buFont typeface="+mj-lt"/>
                        <a:buAutoNum type="alphaLcParenR"/>
                      </a:pPr>
                      <a:r>
                        <a:rPr lang="en-GB" sz="600" dirty="0">
                          <a:latin typeface="Calibri"/>
                          <a:ea typeface="Calibri"/>
                          <a:cs typeface="Times New Roman"/>
                        </a:rPr>
                        <a:t>Develop planning and organisation skills</a:t>
                      </a:r>
                    </a:p>
                    <a:p>
                      <a:pPr marL="342900" lvl="0" indent="-342900">
                        <a:lnSpc>
                          <a:spcPct val="107000"/>
                        </a:lnSpc>
                        <a:spcAft>
                          <a:spcPts val="0"/>
                        </a:spcAft>
                        <a:buFont typeface="+mj-lt"/>
                        <a:buAutoNum type="alphaLcParenR"/>
                      </a:pPr>
                      <a:r>
                        <a:rPr lang="en-GB" sz="600" dirty="0">
                          <a:latin typeface="Calibri"/>
                          <a:ea typeface="Calibri"/>
                          <a:cs typeface="Times New Roman"/>
                        </a:rPr>
                        <a:t>Complete differentiated basic literacy or numeracy task appropriate to age and ability range</a:t>
                      </a:r>
                    </a:p>
                    <a:p>
                      <a:pPr marL="342900" lvl="0" indent="-342900">
                        <a:lnSpc>
                          <a:spcPct val="107000"/>
                        </a:lnSpc>
                        <a:spcAft>
                          <a:spcPts val="0"/>
                        </a:spcAft>
                        <a:buFont typeface="+mj-lt"/>
                        <a:buAutoNum type="alphaLcParenR"/>
                      </a:pPr>
                      <a:r>
                        <a:rPr lang="en-GB" sz="600" dirty="0">
                          <a:latin typeface="Calibri"/>
                          <a:ea typeface="Calibri"/>
                          <a:cs typeface="Times New Roman"/>
                        </a:rPr>
                        <a:t>To use spelling, punctuation or grammar appropriately</a:t>
                      </a:r>
                    </a:p>
                    <a:p>
                      <a:pPr marL="342900" lvl="0" indent="-342900">
                        <a:lnSpc>
                          <a:spcPct val="107000"/>
                        </a:lnSpc>
                        <a:spcAft>
                          <a:spcPts val="0"/>
                        </a:spcAft>
                        <a:buFont typeface="+mj-lt"/>
                        <a:buAutoNum type="alphaLcParenR"/>
                      </a:pPr>
                      <a:r>
                        <a:rPr lang="en-GB" sz="600" dirty="0">
                          <a:latin typeface="Calibri"/>
                          <a:ea typeface="Calibri"/>
                          <a:cs typeface="Times New Roman"/>
                        </a:rPr>
                        <a:t>Independently access and complete differentiated literacy and numeracy activities appropriate to levels of learning or key stage</a:t>
                      </a:r>
                    </a:p>
                    <a:p>
                      <a:pPr marL="342900" lvl="0" indent="-342900">
                        <a:lnSpc>
                          <a:spcPct val="107000"/>
                        </a:lnSpc>
                        <a:spcAft>
                          <a:spcPts val="0"/>
                        </a:spcAft>
                        <a:buFont typeface="+mj-lt"/>
                        <a:buAutoNum type="alphaLcParenR"/>
                      </a:pPr>
                      <a:r>
                        <a:rPr lang="en-GB" sz="600" dirty="0">
                          <a:latin typeface="Calibri"/>
                          <a:ea typeface="Calibri"/>
                          <a:cs typeface="Times New Roman"/>
                        </a:rPr>
                        <a:t>Extend Phonic knowledge and application for successful word reading </a:t>
                      </a:r>
                    </a:p>
                    <a:p>
                      <a:pPr marL="342900" lvl="0" indent="-342900">
                        <a:lnSpc>
                          <a:spcPct val="107000"/>
                        </a:lnSpc>
                        <a:spcAft>
                          <a:spcPts val="0"/>
                        </a:spcAft>
                        <a:buFont typeface="+mj-lt"/>
                        <a:buAutoNum type="alphaLcParenR"/>
                      </a:pPr>
                      <a:r>
                        <a:rPr lang="en-GB" sz="600" dirty="0">
                          <a:latin typeface="Calibri"/>
                          <a:ea typeface="Calibri"/>
                          <a:cs typeface="Times New Roman"/>
                        </a:rPr>
                        <a:t>Improve attention, concentration and perseverance skills in learning situations, promoting the independent completion of tasks</a:t>
                      </a:r>
                    </a:p>
                  </a:txBody>
                  <a:tcPr marL="36208" marR="36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sp>
        <p:nvSpPr>
          <p:cNvPr id="13" name="Rectangle 12"/>
          <p:cNvSpPr/>
          <p:nvPr/>
        </p:nvSpPr>
        <p:spPr>
          <a:xfrm rot="21359437">
            <a:off x="442653" y="404968"/>
            <a:ext cx="3429024" cy="5220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Kristen ITC" pitchFamily="66" charset="0"/>
              </a:rPr>
              <a:t>CLUBS MAPPING</a:t>
            </a:r>
          </a:p>
          <a:p>
            <a:pPr algn="ctr"/>
            <a:r>
              <a:rPr lang="en-GB" dirty="0" smtClean="0">
                <a:solidFill>
                  <a:schemeClr val="tx1"/>
                </a:solidFill>
                <a:latin typeface="Kristen ITC" pitchFamily="66" charset="0"/>
              </a:rPr>
              <a:t>Skills linked to EHCP </a:t>
            </a:r>
            <a:endParaRPr lang="en-GB" dirty="0">
              <a:solidFill>
                <a:schemeClr val="tx1"/>
              </a:solidFill>
              <a:latin typeface="Kristen ITC" pitchFamily="66" charset="0"/>
            </a:endParaRPr>
          </a:p>
        </p:txBody>
      </p:sp>
      <p:sp>
        <p:nvSpPr>
          <p:cNvPr id="20" name="Rectangle 19"/>
          <p:cNvSpPr/>
          <p:nvPr/>
        </p:nvSpPr>
        <p:spPr>
          <a:xfrm rot="264688">
            <a:off x="6600849" y="621293"/>
            <a:ext cx="2001381" cy="1200329"/>
          </a:xfrm>
          <a:prstGeom prst="rect">
            <a:avLst/>
          </a:prstGeom>
          <a:solidFill>
            <a:srgbClr val="FFC000"/>
          </a:solidFill>
        </p:spPr>
        <p:txBody>
          <a:bodyPr wrap="square">
            <a:spAutoFit/>
          </a:bodyPr>
          <a:lstStyle/>
          <a:p>
            <a:r>
              <a:rPr lang="en-GB" sz="800" b="1" dirty="0" smtClean="0">
                <a:latin typeface="Century Gothic" pitchFamily="34" charset="0"/>
              </a:rPr>
              <a:t>Come dine with me/Ready steady cook</a:t>
            </a:r>
          </a:p>
          <a:p>
            <a:r>
              <a:rPr lang="en-GB" sz="800" dirty="0" smtClean="0">
                <a:latin typeface="Century Gothic" pitchFamily="34" charset="0"/>
              </a:rPr>
              <a:t>Pupils learn a variety of skills including science in action; basic maths, reading and time-telling skills; encouraging healthy food choices; building confidence and creativity; enhancing communication.</a:t>
            </a:r>
          </a:p>
          <a:p>
            <a:r>
              <a:rPr lang="en-GB" sz="800" b="1" dirty="0" smtClean="0">
                <a:latin typeface="Century Gothic" pitchFamily="34" charset="0"/>
              </a:rPr>
              <a:t>Area of need </a:t>
            </a:r>
          </a:p>
        </p:txBody>
      </p:sp>
      <p:sp>
        <p:nvSpPr>
          <p:cNvPr id="28" name="5-Point Star 27"/>
          <p:cNvSpPr/>
          <p:nvPr/>
        </p:nvSpPr>
        <p:spPr>
          <a:xfrm>
            <a:off x="7358082" y="1571612"/>
            <a:ext cx="285752" cy="285752"/>
          </a:xfrm>
          <a:prstGeom prst="star5">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5-Point Star 28"/>
          <p:cNvSpPr/>
          <p:nvPr/>
        </p:nvSpPr>
        <p:spPr>
          <a:xfrm>
            <a:off x="7643834" y="1571612"/>
            <a:ext cx="285752" cy="285752"/>
          </a:xfrm>
          <a:prstGeom prst="star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5-Point Star 30"/>
          <p:cNvSpPr/>
          <p:nvPr/>
        </p:nvSpPr>
        <p:spPr>
          <a:xfrm>
            <a:off x="7929586" y="1571612"/>
            <a:ext cx="285752" cy="285752"/>
          </a:xfrm>
          <a:prstGeom prst="star5">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p:cNvSpPr/>
          <p:nvPr/>
        </p:nvSpPr>
        <p:spPr>
          <a:xfrm rot="21389520">
            <a:off x="6534990" y="1846143"/>
            <a:ext cx="1351425" cy="1200329"/>
          </a:xfrm>
          <a:prstGeom prst="rect">
            <a:avLst/>
          </a:prstGeom>
          <a:solidFill>
            <a:schemeClr val="bg1">
              <a:lumMod val="65000"/>
            </a:schemeClr>
          </a:solidFill>
        </p:spPr>
        <p:txBody>
          <a:bodyPr wrap="square">
            <a:spAutoFit/>
          </a:bodyPr>
          <a:lstStyle/>
          <a:p>
            <a:r>
              <a:rPr lang="en-GB" sz="800" b="1" dirty="0" smtClean="0">
                <a:latin typeface="Century Gothic" pitchFamily="34" charset="0"/>
              </a:rPr>
              <a:t>Calisthenics</a:t>
            </a:r>
          </a:p>
          <a:p>
            <a:r>
              <a:rPr lang="en-GB" sz="800" dirty="0" smtClean="0">
                <a:latin typeface="Century Gothic" pitchFamily="34" charset="0"/>
              </a:rPr>
              <a:t>Becoming good at calisthenics/gymnastics requires skill, concentration and perseverance. These are excellent life skills for the pupils.</a:t>
            </a:r>
          </a:p>
          <a:p>
            <a:r>
              <a:rPr lang="en-GB" sz="800" b="1" dirty="0" smtClean="0">
                <a:latin typeface="Century Gothic" pitchFamily="34" charset="0"/>
              </a:rPr>
              <a:t>Area of need</a:t>
            </a:r>
          </a:p>
        </p:txBody>
      </p:sp>
      <p:sp>
        <p:nvSpPr>
          <p:cNvPr id="34" name="5-Point Star 33"/>
          <p:cNvSpPr/>
          <p:nvPr/>
        </p:nvSpPr>
        <p:spPr>
          <a:xfrm>
            <a:off x="7358082" y="2714620"/>
            <a:ext cx="285752" cy="285752"/>
          </a:xfrm>
          <a:prstGeom prst="star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5-Point Star 34"/>
          <p:cNvSpPr/>
          <p:nvPr/>
        </p:nvSpPr>
        <p:spPr>
          <a:xfrm>
            <a:off x="7643834" y="2714620"/>
            <a:ext cx="285752" cy="285752"/>
          </a:xfrm>
          <a:prstGeom prst="star5">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5-Point Star 25"/>
          <p:cNvSpPr/>
          <p:nvPr/>
        </p:nvSpPr>
        <p:spPr>
          <a:xfrm>
            <a:off x="7715272" y="2357430"/>
            <a:ext cx="357190" cy="357190"/>
          </a:xfrm>
          <a:prstGeom prst="star5">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6929454" y="3143248"/>
            <a:ext cx="1857388" cy="1200329"/>
          </a:xfrm>
          <a:prstGeom prst="rect">
            <a:avLst/>
          </a:prstGeom>
          <a:solidFill>
            <a:schemeClr val="accent3">
              <a:lumMod val="20000"/>
              <a:lumOff val="80000"/>
            </a:schemeClr>
          </a:solidFill>
        </p:spPr>
        <p:txBody>
          <a:bodyPr wrap="square">
            <a:spAutoFit/>
          </a:bodyPr>
          <a:lstStyle/>
          <a:p>
            <a:r>
              <a:rPr lang="en-GB" sz="800" b="1" dirty="0" smtClean="0">
                <a:latin typeface="Century Gothic" pitchFamily="34" charset="0"/>
              </a:rPr>
              <a:t>Skiing</a:t>
            </a:r>
          </a:p>
          <a:p>
            <a:r>
              <a:rPr lang="en-GB" sz="800" dirty="0" smtClean="0">
                <a:latin typeface="Century Gothic" pitchFamily="34" charset="0"/>
              </a:rPr>
              <a:t>Climbing teaches pupils great hand, feet and eye coordination. They must look, plan and then move their hands and feet to the chosen spot. This awareness can then be transferred to all other aspects of life and to other sports.</a:t>
            </a:r>
          </a:p>
          <a:p>
            <a:r>
              <a:rPr lang="en-GB" sz="800" b="1" dirty="0" smtClean="0">
                <a:latin typeface="Century Gothic" pitchFamily="34" charset="0"/>
              </a:rPr>
              <a:t>Area of need</a:t>
            </a:r>
          </a:p>
        </p:txBody>
      </p:sp>
      <p:sp>
        <p:nvSpPr>
          <p:cNvPr id="46" name="Rectangle 45"/>
          <p:cNvSpPr/>
          <p:nvPr/>
        </p:nvSpPr>
        <p:spPr>
          <a:xfrm rot="264688">
            <a:off x="4090986" y="169673"/>
            <a:ext cx="2320446" cy="707886"/>
          </a:xfrm>
          <a:prstGeom prst="rect">
            <a:avLst/>
          </a:prstGeom>
          <a:solidFill>
            <a:srgbClr val="FFC000"/>
          </a:solidFill>
        </p:spPr>
        <p:txBody>
          <a:bodyPr wrap="square">
            <a:spAutoFit/>
          </a:bodyPr>
          <a:lstStyle/>
          <a:p>
            <a:r>
              <a:rPr lang="en-GB" sz="800" b="1" dirty="0" smtClean="0">
                <a:latin typeface="Century Gothic" pitchFamily="34" charset="0"/>
              </a:rPr>
              <a:t>Sports.</a:t>
            </a:r>
          </a:p>
          <a:p>
            <a:r>
              <a:rPr lang="en-GB" sz="800" dirty="0" smtClean="0">
                <a:latin typeface="Century Gothic" pitchFamily="34" charset="0"/>
              </a:rPr>
              <a:t>Physical activity can benefit pupils in many ways including social skills, self esteem, academic success and lifelong health.</a:t>
            </a:r>
          </a:p>
          <a:p>
            <a:r>
              <a:rPr lang="en-GB" sz="800" b="1" dirty="0" smtClean="0">
                <a:latin typeface="Century Gothic" pitchFamily="34" charset="0"/>
              </a:rPr>
              <a:t>Area of need</a:t>
            </a:r>
          </a:p>
        </p:txBody>
      </p:sp>
      <p:sp>
        <p:nvSpPr>
          <p:cNvPr id="47" name="5-Point Star 46"/>
          <p:cNvSpPr/>
          <p:nvPr/>
        </p:nvSpPr>
        <p:spPr>
          <a:xfrm>
            <a:off x="5357818" y="714356"/>
            <a:ext cx="214314" cy="214314"/>
          </a:xfrm>
          <a:prstGeom prst="star5">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5-Point Star 47"/>
          <p:cNvSpPr/>
          <p:nvPr/>
        </p:nvSpPr>
        <p:spPr>
          <a:xfrm>
            <a:off x="4786314" y="642918"/>
            <a:ext cx="285752" cy="285752"/>
          </a:xfrm>
          <a:prstGeom prst="star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5-Point Star 48"/>
          <p:cNvSpPr/>
          <p:nvPr/>
        </p:nvSpPr>
        <p:spPr>
          <a:xfrm>
            <a:off x="5072066" y="642918"/>
            <a:ext cx="285752" cy="285752"/>
          </a:xfrm>
          <a:prstGeom prst="star5">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p:cNvSpPr/>
          <p:nvPr/>
        </p:nvSpPr>
        <p:spPr>
          <a:xfrm>
            <a:off x="6500826" y="4500570"/>
            <a:ext cx="1643074" cy="830997"/>
          </a:xfrm>
          <a:prstGeom prst="rect">
            <a:avLst/>
          </a:prstGeom>
          <a:solidFill>
            <a:schemeClr val="bg1">
              <a:lumMod val="65000"/>
            </a:schemeClr>
          </a:solidFill>
        </p:spPr>
        <p:txBody>
          <a:bodyPr wrap="square">
            <a:spAutoFit/>
          </a:bodyPr>
          <a:lstStyle/>
          <a:p>
            <a:r>
              <a:rPr lang="en-GB" sz="800" b="1" dirty="0" smtClean="0">
                <a:latin typeface="Century Gothic" pitchFamily="34" charset="0"/>
              </a:rPr>
              <a:t>Film club.</a:t>
            </a:r>
          </a:p>
          <a:p>
            <a:r>
              <a:rPr lang="en-GB" sz="800" dirty="0" smtClean="0">
                <a:latin typeface="Century Gothic" pitchFamily="34" charset="0"/>
              </a:rPr>
              <a:t>Film clubs provide pupils with a rare opportunity to be part of something fun, creative and sociable.</a:t>
            </a:r>
          </a:p>
          <a:p>
            <a:r>
              <a:rPr lang="en-GB" sz="800" b="1" dirty="0" smtClean="0">
                <a:latin typeface="Century Gothic" pitchFamily="34" charset="0"/>
              </a:rPr>
              <a:t>Area of need</a:t>
            </a:r>
          </a:p>
        </p:txBody>
      </p:sp>
      <p:sp>
        <p:nvSpPr>
          <p:cNvPr id="55" name="5-Point Star 54"/>
          <p:cNvSpPr/>
          <p:nvPr/>
        </p:nvSpPr>
        <p:spPr>
          <a:xfrm>
            <a:off x="7858148" y="5072074"/>
            <a:ext cx="285752" cy="285752"/>
          </a:xfrm>
          <a:prstGeom prst="star5">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5-Point Star 55"/>
          <p:cNvSpPr/>
          <p:nvPr/>
        </p:nvSpPr>
        <p:spPr>
          <a:xfrm>
            <a:off x="7286644" y="5072074"/>
            <a:ext cx="285752" cy="285752"/>
          </a:xfrm>
          <a:prstGeom prst="star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5-Point Star 56"/>
          <p:cNvSpPr/>
          <p:nvPr/>
        </p:nvSpPr>
        <p:spPr>
          <a:xfrm>
            <a:off x="7572396" y="5072074"/>
            <a:ext cx="285752" cy="285752"/>
          </a:xfrm>
          <a:prstGeom prst="star5">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p:cNvSpPr/>
          <p:nvPr/>
        </p:nvSpPr>
        <p:spPr>
          <a:xfrm rot="21298860">
            <a:off x="7437315" y="5296917"/>
            <a:ext cx="1678939" cy="830997"/>
          </a:xfrm>
          <a:prstGeom prst="rect">
            <a:avLst/>
          </a:prstGeom>
          <a:solidFill>
            <a:srgbClr val="FFC000"/>
          </a:solidFill>
        </p:spPr>
        <p:txBody>
          <a:bodyPr wrap="square">
            <a:spAutoFit/>
          </a:bodyPr>
          <a:lstStyle/>
          <a:p>
            <a:r>
              <a:rPr lang="en-GB" sz="800" b="1" dirty="0" smtClean="0">
                <a:latin typeface="Century Gothic" pitchFamily="34" charset="0"/>
              </a:rPr>
              <a:t>Arts.</a:t>
            </a:r>
          </a:p>
          <a:p>
            <a:r>
              <a:rPr lang="en-GB" sz="800" dirty="0" smtClean="0">
                <a:latin typeface="Century Gothic" pitchFamily="34" charset="0"/>
              </a:rPr>
              <a:t>Art promotes creativity in the pupils and develops fine motor skills and problem solving.</a:t>
            </a:r>
          </a:p>
          <a:p>
            <a:r>
              <a:rPr lang="en-GB" sz="800" b="1" dirty="0" smtClean="0">
                <a:latin typeface="Century Gothic" pitchFamily="34" charset="0"/>
              </a:rPr>
              <a:t>Area of need</a:t>
            </a:r>
          </a:p>
        </p:txBody>
      </p:sp>
      <p:sp>
        <p:nvSpPr>
          <p:cNvPr id="59" name="5-Point Star 58"/>
          <p:cNvSpPr/>
          <p:nvPr/>
        </p:nvSpPr>
        <p:spPr>
          <a:xfrm rot="20985565">
            <a:off x="8698029" y="5946674"/>
            <a:ext cx="214314" cy="214314"/>
          </a:xfrm>
          <a:prstGeom prst="star5">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5-Point Star 59"/>
          <p:cNvSpPr/>
          <p:nvPr/>
        </p:nvSpPr>
        <p:spPr>
          <a:xfrm rot="20985565">
            <a:off x="8912343" y="5875236"/>
            <a:ext cx="214314" cy="214314"/>
          </a:xfrm>
          <a:prstGeom prst="star5">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5-Point Star 60"/>
          <p:cNvSpPr/>
          <p:nvPr/>
        </p:nvSpPr>
        <p:spPr>
          <a:xfrm rot="20985565">
            <a:off x="8126525" y="5875236"/>
            <a:ext cx="285752" cy="285752"/>
          </a:xfrm>
          <a:prstGeom prst="star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5-Point Star 61"/>
          <p:cNvSpPr/>
          <p:nvPr/>
        </p:nvSpPr>
        <p:spPr>
          <a:xfrm rot="20985565">
            <a:off x="8412277" y="5875236"/>
            <a:ext cx="285752" cy="285752"/>
          </a:xfrm>
          <a:prstGeom prst="star5">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62"/>
          <p:cNvSpPr/>
          <p:nvPr/>
        </p:nvSpPr>
        <p:spPr>
          <a:xfrm rot="21351406">
            <a:off x="5214942" y="5653461"/>
            <a:ext cx="2026983" cy="954107"/>
          </a:xfrm>
          <a:prstGeom prst="rect">
            <a:avLst/>
          </a:prstGeom>
          <a:solidFill>
            <a:schemeClr val="accent5">
              <a:lumMod val="75000"/>
            </a:schemeClr>
          </a:solidFill>
        </p:spPr>
        <p:txBody>
          <a:bodyPr wrap="square">
            <a:spAutoFit/>
          </a:bodyPr>
          <a:lstStyle/>
          <a:p>
            <a:r>
              <a:rPr lang="en-GB" sz="800" b="1" dirty="0" smtClean="0">
                <a:latin typeface="Century Gothic" pitchFamily="34" charset="0"/>
              </a:rPr>
              <a:t>Foot Golf/Golf</a:t>
            </a:r>
          </a:p>
          <a:p>
            <a:r>
              <a:rPr lang="en-GB" sz="800" dirty="0" smtClean="0">
                <a:latin typeface="Century Gothic" pitchFamily="34" charset="0"/>
              </a:rPr>
              <a:t>Pupils not only learn patience and good manners, but they'll also need to learn about concentration and discipline if they wish to improve. And its fun!</a:t>
            </a:r>
          </a:p>
          <a:p>
            <a:r>
              <a:rPr lang="en-GB" sz="800" b="1" dirty="0" smtClean="0">
                <a:latin typeface="Century Gothic" pitchFamily="34" charset="0"/>
              </a:rPr>
              <a:t>Area of need </a:t>
            </a:r>
          </a:p>
        </p:txBody>
      </p:sp>
      <p:sp>
        <p:nvSpPr>
          <p:cNvPr id="64" name="5-Point Star 63"/>
          <p:cNvSpPr/>
          <p:nvPr/>
        </p:nvSpPr>
        <p:spPr>
          <a:xfrm rot="21143377">
            <a:off x="6643702" y="6286520"/>
            <a:ext cx="285752" cy="285752"/>
          </a:xfrm>
          <a:prstGeom prst="star5">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5-Point Star 64"/>
          <p:cNvSpPr/>
          <p:nvPr/>
        </p:nvSpPr>
        <p:spPr>
          <a:xfrm rot="21143377">
            <a:off x="6072198" y="6286520"/>
            <a:ext cx="285752" cy="285752"/>
          </a:xfrm>
          <a:prstGeom prst="star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5-Point Star 65"/>
          <p:cNvSpPr/>
          <p:nvPr/>
        </p:nvSpPr>
        <p:spPr>
          <a:xfrm rot="21143377">
            <a:off x="6357950" y="6286520"/>
            <a:ext cx="285752" cy="285752"/>
          </a:xfrm>
          <a:prstGeom prst="star5">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p:cNvSpPr/>
          <p:nvPr/>
        </p:nvSpPr>
        <p:spPr>
          <a:xfrm>
            <a:off x="2571736" y="5929330"/>
            <a:ext cx="2286016" cy="830997"/>
          </a:xfrm>
          <a:prstGeom prst="rect">
            <a:avLst/>
          </a:prstGeom>
          <a:solidFill>
            <a:schemeClr val="accent6">
              <a:lumMod val="75000"/>
            </a:schemeClr>
          </a:solidFill>
        </p:spPr>
        <p:txBody>
          <a:bodyPr wrap="square">
            <a:spAutoFit/>
          </a:bodyPr>
          <a:lstStyle/>
          <a:p>
            <a:r>
              <a:rPr lang="en-GB" sz="800" b="1" dirty="0" smtClean="0">
                <a:latin typeface="Century Gothic" pitchFamily="34" charset="0"/>
              </a:rPr>
              <a:t>Swimming.</a:t>
            </a:r>
            <a:r>
              <a:rPr lang="en-GB" sz="800" b="1" dirty="0" smtClean="0"/>
              <a:t> </a:t>
            </a:r>
          </a:p>
          <a:p>
            <a:r>
              <a:rPr lang="en-GB" sz="800" dirty="0" smtClean="0">
                <a:latin typeface="Century Gothic" pitchFamily="34" charset="0"/>
              </a:rPr>
              <a:t>Swimming is a fantastic aerobic activity  which improves health, strength and Coordination. It also gives them confidence and Motivation.</a:t>
            </a:r>
          </a:p>
          <a:p>
            <a:r>
              <a:rPr lang="en-GB" sz="800" b="1" dirty="0" smtClean="0">
                <a:latin typeface="Century Gothic" pitchFamily="34" charset="0"/>
              </a:rPr>
              <a:t>Area of need</a:t>
            </a:r>
          </a:p>
        </p:txBody>
      </p:sp>
      <p:sp>
        <p:nvSpPr>
          <p:cNvPr id="68" name="5-Point Star 67"/>
          <p:cNvSpPr/>
          <p:nvPr/>
        </p:nvSpPr>
        <p:spPr>
          <a:xfrm>
            <a:off x="4214810" y="6429396"/>
            <a:ext cx="285752" cy="285752"/>
          </a:xfrm>
          <a:prstGeom prst="star5">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5-Point Star 68"/>
          <p:cNvSpPr/>
          <p:nvPr/>
        </p:nvSpPr>
        <p:spPr>
          <a:xfrm>
            <a:off x="4429124" y="6357958"/>
            <a:ext cx="357190" cy="285752"/>
          </a:xfrm>
          <a:prstGeom prst="star5">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5-Point Star 69"/>
          <p:cNvSpPr/>
          <p:nvPr/>
        </p:nvSpPr>
        <p:spPr>
          <a:xfrm>
            <a:off x="3660649" y="6549123"/>
            <a:ext cx="285752" cy="285752"/>
          </a:xfrm>
          <a:prstGeom prst="star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5-Point Star 70"/>
          <p:cNvSpPr/>
          <p:nvPr/>
        </p:nvSpPr>
        <p:spPr>
          <a:xfrm>
            <a:off x="3946401" y="6549123"/>
            <a:ext cx="285752" cy="285752"/>
          </a:xfrm>
          <a:prstGeom prst="star5">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194473" y="5312674"/>
            <a:ext cx="1857388" cy="1200329"/>
          </a:xfrm>
          <a:prstGeom prst="rect">
            <a:avLst/>
          </a:prstGeom>
          <a:solidFill>
            <a:schemeClr val="accent3">
              <a:lumMod val="20000"/>
              <a:lumOff val="80000"/>
            </a:schemeClr>
          </a:solidFill>
        </p:spPr>
        <p:txBody>
          <a:bodyPr wrap="square">
            <a:spAutoFit/>
          </a:bodyPr>
          <a:lstStyle/>
          <a:p>
            <a:r>
              <a:rPr lang="en-GB" sz="800" b="1" dirty="0" smtClean="0">
                <a:latin typeface="Century Gothic" pitchFamily="34" charset="0"/>
              </a:rPr>
              <a:t>Climbing</a:t>
            </a:r>
          </a:p>
          <a:p>
            <a:r>
              <a:rPr lang="en-GB" sz="800" dirty="0" smtClean="0">
                <a:latin typeface="Century Gothic" pitchFamily="34" charset="0"/>
              </a:rPr>
              <a:t>Climbing teaches pupils great hand, feet and eye coordination. They must look, plan and then move their hands and feet to the chosen spot. This awareness can then be transferred to all other aspects of life and to other sports.</a:t>
            </a:r>
          </a:p>
          <a:p>
            <a:r>
              <a:rPr lang="en-GB" sz="800" b="1" dirty="0" smtClean="0">
                <a:latin typeface="Century Gothic" pitchFamily="34" charset="0"/>
              </a:rPr>
              <a:t>Area of need</a:t>
            </a:r>
          </a:p>
        </p:txBody>
      </p:sp>
      <p:sp>
        <p:nvSpPr>
          <p:cNvPr id="42" name="5-Point Star 41"/>
          <p:cNvSpPr/>
          <p:nvPr/>
        </p:nvSpPr>
        <p:spPr>
          <a:xfrm>
            <a:off x="964381" y="6322239"/>
            <a:ext cx="285752" cy="285752"/>
          </a:xfrm>
          <a:prstGeom prst="star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5-Point Star 42"/>
          <p:cNvSpPr/>
          <p:nvPr/>
        </p:nvSpPr>
        <p:spPr>
          <a:xfrm>
            <a:off x="1214414" y="6383219"/>
            <a:ext cx="285752" cy="285752"/>
          </a:xfrm>
          <a:prstGeom prst="star5">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5-Point Star 39"/>
          <p:cNvSpPr/>
          <p:nvPr/>
        </p:nvSpPr>
        <p:spPr>
          <a:xfrm>
            <a:off x="1505745" y="6423773"/>
            <a:ext cx="214314" cy="214314"/>
          </a:xfrm>
          <a:prstGeom prst="star5">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5-Point Star 40"/>
          <p:cNvSpPr/>
          <p:nvPr/>
        </p:nvSpPr>
        <p:spPr>
          <a:xfrm>
            <a:off x="1765520" y="6391455"/>
            <a:ext cx="214314" cy="214314"/>
          </a:xfrm>
          <a:prstGeom prst="star5">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5-Point Star 51"/>
          <p:cNvSpPr/>
          <p:nvPr/>
        </p:nvSpPr>
        <p:spPr>
          <a:xfrm>
            <a:off x="7688605" y="4147888"/>
            <a:ext cx="285752" cy="285752"/>
          </a:xfrm>
          <a:prstGeom prst="star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5-Point Star 52"/>
          <p:cNvSpPr/>
          <p:nvPr/>
        </p:nvSpPr>
        <p:spPr>
          <a:xfrm>
            <a:off x="7979620" y="4134758"/>
            <a:ext cx="285752" cy="285752"/>
          </a:xfrm>
          <a:prstGeom prst="star5">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5-Point Star 53"/>
          <p:cNvSpPr/>
          <p:nvPr/>
        </p:nvSpPr>
        <p:spPr>
          <a:xfrm>
            <a:off x="8281995" y="4215744"/>
            <a:ext cx="214314" cy="214314"/>
          </a:xfrm>
          <a:prstGeom prst="star5">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5-Point Star 71"/>
          <p:cNvSpPr/>
          <p:nvPr/>
        </p:nvSpPr>
        <p:spPr>
          <a:xfrm>
            <a:off x="8538273" y="4215744"/>
            <a:ext cx="214314" cy="214314"/>
          </a:xfrm>
          <a:prstGeom prst="star5">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1574</TotalTime>
  <Words>725</Words>
  <Application>Microsoft Office PowerPoint</Application>
  <PresentationFormat>On-screen Show (4:3)</PresentationFormat>
  <Paragraphs>73</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Century Gothic</vt:lpstr>
      <vt:lpstr>Kristen ITC</vt:lpstr>
      <vt:lpstr>Times New Roman</vt:lpstr>
      <vt:lpstr>Office Theme</vt:lpstr>
      <vt:lpstr>PowerPoint Presentation</vt:lpstr>
    </vt:vector>
  </TitlesOfParts>
  <Company>Brockington College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eew</dc:creator>
  <cp:lastModifiedBy>Dirk Smith</cp:lastModifiedBy>
  <cp:revision>110</cp:revision>
  <dcterms:created xsi:type="dcterms:W3CDTF">2012-10-05T11:16:44Z</dcterms:created>
  <dcterms:modified xsi:type="dcterms:W3CDTF">2018-09-06T09:33:05Z</dcterms:modified>
</cp:coreProperties>
</file>