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7559675" cy="1069181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381" userDrawn="1">
          <p15:clr>
            <a:srgbClr val="A4A3A4"/>
          </p15:clr>
        </p15:guide>
        <p15:guide id="3" orient="horz" pos="22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18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42B1F4-B34F-C06C-4405-297AC54CFD5F}" v="24" dt="2026-07-02T07:44:46.459"/>
    <p1510:client id="{ACBD1A3E-254A-EA23-A969-40509CE8DFD9}" v="1" dt="2026-07-03T06:42:57.9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70"/>
    <p:restoredTop sz="94694"/>
  </p:normalViewPr>
  <p:slideViewPr>
    <p:cSldViewPr snapToGrid="0">
      <p:cViewPr varScale="1">
        <p:scale>
          <a:sx n="72" d="100"/>
          <a:sy n="72" d="100"/>
        </p:scale>
        <p:origin x="3678" y="60"/>
      </p:cViewPr>
      <p:guideLst>
        <p:guide pos="2381"/>
        <p:guide orient="horz" pos="22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821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220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998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281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7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81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754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4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057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6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996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67744-E8AD-8346-B06E-E7651F8B72AF}" type="datetimeFigureOut">
              <a:t>7/2/2026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1DAE3-1C43-534A-9125-6688F2E069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772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2013" y="2401516"/>
            <a:ext cx="7042244" cy="265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7730" y="3348506"/>
            <a:ext cx="67871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 </a:t>
            </a:r>
            <a:br>
              <a:rPr lang="en-GB" sz="1200" dirty="0"/>
            </a:br>
            <a:endParaRPr lang="en-GB" sz="12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70787C5-F3B6-748F-8889-1CE0559FD2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276975"/>
              </p:ext>
            </p:extLst>
          </p:nvPr>
        </p:nvGraphicFramePr>
        <p:xfrm>
          <a:off x="612018" y="3517583"/>
          <a:ext cx="6182864" cy="671373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203940">
                  <a:extLst>
                    <a:ext uri="{9D8B030D-6E8A-4147-A177-3AD203B41FA5}">
                      <a16:colId xmlns:a16="http://schemas.microsoft.com/office/drawing/2014/main" val="3756152518"/>
                    </a:ext>
                  </a:extLst>
                </a:gridCol>
                <a:gridCol w="3978924">
                  <a:extLst>
                    <a:ext uri="{9D8B030D-6E8A-4147-A177-3AD203B41FA5}">
                      <a16:colId xmlns:a16="http://schemas.microsoft.com/office/drawing/2014/main" val="689986897"/>
                    </a:ext>
                  </a:extLst>
                </a:gridCol>
              </a:tblGrid>
              <a:tr h="171207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Autumn Term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4534173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Open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24th August 2026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9492640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Bank Holiday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31st August 2026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0203484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Close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Friday 16th October 2026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4193209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Half Term Holiday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19th October 2026 - Friday 23rd October 2026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074455"/>
                  </a:ext>
                </a:extLst>
              </a:tr>
              <a:tr h="171207"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917809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Open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26th October 2026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7359198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Close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Friday 18th December 2026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1782700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Christmas &amp; New Year Holiday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21st December 2026 - Friday 1st January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3479585"/>
                  </a:ext>
                </a:extLst>
              </a:tr>
              <a:tr h="171207"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675424"/>
                  </a:ext>
                </a:extLst>
              </a:tr>
              <a:tr h="171207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inherit"/>
                        </a:rPr>
                        <a:t>Spring Term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6840282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Open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Tuesday 5th January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3430630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Close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Friday 12th January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2830149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Half Term Holiday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15th February 2027 - Friday 19th February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716481"/>
                  </a:ext>
                </a:extLst>
              </a:tr>
              <a:tr h="171207"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1094688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Open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22nd February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8188238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Close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Friday 19th March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8734720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Easter Holiday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22nd March 2027 - Friday 2nd April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2518644"/>
                  </a:ext>
                </a:extLst>
              </a:tr>
              <a:tr h="171207"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270835"/>
                  </a:ext>
                </a:extLst>
              </a:tr>
              <a:tr h="171207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inherit"/>
                        </a:rPr>
                        <a:t>Summer Term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203563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Open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5th April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750426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Bank Holiday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3rd May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0647170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Close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Friday 28th May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2115484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Half Term Holiday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31st May 2027 - Friday 4th June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8904386"/>
                  </a:ext>
                </a:extLst>
              </a:tr>
              <a:tr h="171207"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">
                        <a:buNone/>
                      </a:pPr>
                      <a:endParaRPr lang="en-GB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7984006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Open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Monday 7th June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6781855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Schools Close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Thursday 8th July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3102220"/>
                  </a:ext>
                </a:extLst>
              </a:tr>
              <a:tr h="128406"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 b="1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Summer Holiday Begins</a:t>
                      </a:r>
                      <a:endParaRPr lang="en-GB" sz="1100">
                        <a:solidFill>
                          <a:srgbClr val="242424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>
                        <a:buNone/>
                      </a:pPr>
                      <a:r>
                        <a:rPr lang="en-GB" sz="1100">
                          <a:solidFill>
                            <a:srgbClr val="242424"/>
                          </a:solidFill>
                          <a:effectLst/>
                          <a:latin typeface="Calibri" panose="020F0502020204030204" pitchFamily="34" charset="0"/>
                        </a:rPr>
                        <a:t>Friday 9th July 2027</a:t>
                      </a:r>
                    </a:p>
                  </a:txBody>
                  <a:tcPr marL="9525" marR="9525" marT="9525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039856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F20748F-C153-A039-5A47-6F3CD8107CCD}"/>
              </a:ext>
            </a:extLst>
          </p:cNvPr>
          <p:cNvSpPr txBox="1"/>
          <p:nvPr/>
        </p:nvSpPr>
        <p:spPr>
          <a:xfrm>
            <a:off x="611700" y="2405583"/>
            <a:ext cx="3734570" cy="27238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INSET DAYS</a:t>
            </a:r>
          </a:p>
          <a:p>
            <a:pPr algn="l">
              <a:buFont typeface=""/>
              <a:buChar char="•"/>
            </a:pP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Wednesday 19</a:t>
            </a:r>
            <a:r>
              <a:rPr lang="en-US" sz="1100" b="1" i="0" baseline="3000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th</a:t>
            </a: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 August 2026</a:t>
            </a:r>
          </a:p>
          <a:p>
            <a:pPr algn="l">
              <a:buFont typeface=""/>
              <a:buChar char="•"/>
            </a:pP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Thursday 20</a:t>
            </a:r>
            <a:r>
              <a:rPr lang="en-US" sz="1100" b="1" i="0" baseline="3000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th</a:t>
            </a: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 August 2026</a:t>
            </a:r>
          </a:p>
          <a:p>
            <a:pPr algn="l">
              <a:buFont typeface=""/>
              <a:buChar char="•"/>
            </a:pP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Friday 21</a:t>
            </a:r>
            <a:r>
              <a:rPr lang="en-US" sz="1100" b="1" i="0" baseline="3000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st</a:t>
            </a: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 August 2026 (Discovery Specialist Conference)</a:t>
            </a:r>
          </a:p>
          <a:p>
            <a:pPr algn="l">
              <a:buFont typeface=""/>
              <a:buChar char="•"/>
            </a:pP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Monday 26</a:t>
            </a:r>
            <a:r>
              <a:rPr lang="en-US" sz="1100" b="1" i="0" baseline="3000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th</a:t>
            </a: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 October</a:t>
            </a:r>
          </a:p>
          <a:p>
            <a:pPr algn="l">
              <a:buFont typeface=""/>
              <a:buChar char="•"/>
            </a:pP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Monday 4</a:t>
            </a:r>
            <a:r>
              <a:rPr lang="en-US" sz="1100" b="1" i="0" baseline="3000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th</a:t>
            </a:r>
            <a:r>
              <a:rPr lang="en-US" sz="1100" b="1" i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 January</a:t>
            </a:r>
          </a:p>
          <a:p>
            <a:pPr algn="l"/>
            <a:endParaRPr lang="en-US" sz="1100" b="0" i="1">
              <a:solidFill>
                <a:srgbClr val="242424"/>
              </a:solidFill>
              <a:latin typeface="Calibri"/>
              <a:ea typeface="Calibri"/>
              <a:cs typeface="Calibri"/>
            </a:endParaRPr>
          </a:p>
          <a:p>
            <a:pPr algn="l"/>
            <a:endParaRPr lang="en-US" sz="1100" b="1" i="0" dirty="0">
              <a:solidFill>
                <a:srgbClr val="242424"/>
              </a:solidFill>
              <a:latin typeface="Calibri"/>
              <a:ea typeface="Calibri"/>
              <a:cs typeface="Calibri"/>
            </a:endParaRPr>
          </a:p>
          <a:p>
            <a:pPr algn="l"/>
            <a:endParaRPr lang="en-US" sz="1100" b="1" i="0">
              <a:solidFill>
                <a:srgbClr val="242424"/>
              </a:solidFill>
              <a:latin typeface="Calibri"/>
              <a:ea typeface="Calibri"/>
              <a:cs typeface="Calibri"/>
            </a:endParaRPr>
          </a:p>
          <a:p>
            <a:pPr algn="l"/>
            <a:r>
              <a:rPr lang="en-US" b="0" i="0">
                <a:solidFill>
                  <a:srgbClr val="242424"/>
                </a:solidFill>
                <a:latin typeface="inherit"/>
                <a:ea typeface="inherit"/>
                <a:cs typeface="inherit"/>
              </a:rPr>
              <a:t></a:t>
            </a:r>
          </a:p>
          <a:p>
            <a:pPr algn="l"/>
            <a:endParaRPr lang="en-US" b="0" i="0">
              <a:solidFill>
                <a:srgbClr val="242424"/>
              </a:solidFill>
              <a:latin typeface="Segoe UI"/>
              <a:ea typeface="Segoe UI"/>
              <a:cs typeface="Segoe UI"/>
            </a:endParaRPr>
          </a:p>
          <a:p>
            <a:pPr algn="l"/>
            <a:endParaRPr lang="en-US" b="0" i="0">
              <a:solidFill>
                <a:srgbClr val="242424"/>
              </a:solidFill>
              <a:latin typeface="Segoe UI"/>
              <a:ea typeface="Segoe UI"/>
              <a:cs typeface="Segoe UI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82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B97528839F284FBF76296B354D5D20" ma:contentTypeVersion="13" ma:contentTypeDescription="Create a new document." ma:contentTypeScope="" ma:versionID="4c1bacac5ef379ed478746df1c350491">
  <xsd:schema xmlns:xsd="http://www.w3.org/2001/XMLSchema" xmlns:xs="http://www.w3.org/2001/XMLSchema" xmlns:p="http://schemas.microsoft.com/office/2006/metadata/properties" xmlns:ns2="417838d2-05dd-4327-a93c-2e09574c43c6" xmlns:ns3="dc1585c5-efa3-48ab-95a9-10b91ee1f536" targetNamespace="http://schemas.microsoft.com/office/2006/metadata/properties" ma:root="true" ma:fieldsID="ee731895831c44cc59cbe9b3011078d0" ns2:_="" ns3:_="">
    <xsd:import namespace="417838d2-05dd-4327-a93c-2e09574c43c6"/>
    <xsd:import namespace="dc1585c5-efa3-48ab-95a9-10b91ee1f53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7838d2-05dd-4327-a93c-2e09574c4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ae6bd0a-c4b6-458e-af88-638af714bb6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1585c5-efa3-48ab-95a9-10b91ee1f536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77a201ac-b645-4169-a4de-8523c9d2fe59}" ma:internalName="TaxCatchAll" ma:showField="CatchAllData" ma:web="dc1585c5-efa3-48ab-95a9-10b91ee1f53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17838d2-05dd-4327-a93c-2e09574c43c6">
      <Terms xmlns="http://schemas.microsoft.com/office/infopath/2007/PartnerControls"/>
    </lcf76f155ced4ddcb4097134ff3c332f>
    <TaxCatchAll xmlns="dc1585c5-efa3-48ab-95a9-10b91ee1f536" xsi:nil="true"/>
  </documentManagement>
</p:properties>
</file>

<file path=customXml/itemProps1.xml><?xml version="1.0" encoding="utf-8"?>
<ds:datastoreItem xmlns:ds="http://schemas.openxmlformats.org/officeDocument/2006/customXml" ds:itemID="{687EC141-9DC0-4A77-B367-1BC135C1093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C29AE61-2830-434C-8B1F-2A314B831D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7838d2-05dd-4327-a93c-2e09574c43c6"/>
    <ds:schemaRef ds:uri="dc1585c5-efa3-48ab-95a9-10b91ee1f53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B7F0129-687D-4107-A5AC-BA9B5652FABF}">
  <ds:schemaRefs>
    <ds:schemaRef ds:uri="http://schemas.microsoft.com/office/2006/metadata/properties"/>
    <ds:schemaRef ds:uri="http://schemas.microsoft.com/office/infopath/2007/PartnerControls"/>
    <ds:schemaRef ds:uri="417838d2-05dd-4327-a93c-2e09574c43c6"/>
    <ds:schemaRef ds:uri="dc1585c5-efa3-48ab-95a9-10b91ee1f53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</TotalTime>
  <Words>115</Words>
  <Application>Microsoft Office PowerPoint</Application>
  <PresentationFormat>Custom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Minski</dc:creator>
  <cp:lastModifiedBy>Kayjal Mistry</cp:lastModifiedBy>
  <cp:revision>48</cp:revision>
  <cp:lastPrinted>2025-12-01T14:07:10Z</cp:lastPrinted>
  <dcterms:created xsi:type="dcterms:W3CDTF">2024-06-17T17:11:59Z</dcterms:created>
  <dcterms:modified xsi:type="dcterms:W3CDTF">2026-07-03T06:43:29Z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0x01010048B97528839F284FBF76296B354D5D20</vt:lpwstr>
  </property>
  <property fmtid="{D5CDD505-2E9C-101B-9397-08002B2CF9AE}" pid="3" name="Order">
    <vt:r8>10517800</vt:r8>
  </property>
</Properties>
</file>